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7" Type="http://schemas.openxmlformats.org/officeDocument/2006/relationships/slideLayout" Target="../slideLayouts/slideLayout1.xml"/><Relationship Id="rId8"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8" Type="http://schemas.openxmlformats.org/officeDocument/2006/relationships/slideLayout" Target="../slideLayouts/slideLayout1.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052638"/>
            <a:ext cx="7477601" cy="2874645"/>
          </a:xfrm>
          <a:prstGeom prst="rect">
            <a:avLst/>
          </a:prstGeom>
          <a:noFill/>
          <a:ln/>
        </p:spPr>
        <p:txBody>
          <a:bodyPr wrap="square" rtlCol="0" anchor="t"/>
          <a:lstStyle/>
          <a:p>
            <a:pPr indent="0" marL="0">
              <a:lnSpc>
                <a:spcPts val="7545"/>
              </a:lnSpc>
              <a:buNone/>
            </a:pPr>
            <a:r>
              <a:rPr lang="en-US" sz="6036" dirty="0">
                <a:solidFill>
                  <a:srgbClr val="B380FF"/>
                </a:solidFill>
                <a:latin typeface="Sora" pitchFamily="34" charset="0"/>
                <a:ea typeface="Sora" pitchFamily="34" charset="-122"/>
                <a:cs typeface="Sora" pitchFamily="34" charset="-120"/>
              </a:rPr>
              <a:t>Bank Marketing Data Analysis and Model Evaluation</a:t>
            </a:r>
            <a:endParaRPr lang="en-US" sz="6036" dirty="0"/>
          </a:p>
        </p:txBody>
      </p:sp>
      <p:sp>
        <p:nvSpPr>
          <p:cNvPr id="6" name="Text 2"/>
          <p:cNvSpPr/>
          <p:nvPr/>
        </p:nvSpPr>
        <p:spPr>
          <a:xfrm>
            <a:off x="833199" y="5260538"/>
            <a:ext cx="7477601"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Berk Apak</a:t>
            </a:r>
            <a:endParaRPr lang="en-US" sz="1750" dirty="0"/>
          </a:p>
        </p:txBody>
      </p:sp>
      <p:sp>
        <p:nvSpPr>
          <p:cNvPr id="7" name="Text 3"/>
          <p:cNvSpPr/>
          <p:nvPr/>
        </p:nvSpPr>
        <p:spPr>
          <a:xfrm>
            <a:off x="833199" y="5843707"/>
            <a:ext cx="7477601"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Doruk Alan</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676168"/>
            <a:ext cx="8639651" cy="694373"/>
          </a:xfrm>
          <a:prstGeom prst="rect">
            <a:avLst/>
          </a:prstGeom>
          <a:noFill/>
          <a:ln/>
        </p:spPr>
        <p:txBody>
          <a:bodyPr wrap="none" rtlCol="0" anchor="t"/>
          <a:lstStyle/>
          <a:p>
            <a:pPr indent="0" marL="0">
              <a:lnSpc>
                <a:spcPts val="5468"/>
              </a:lnSpc>
              <a:buNone/>
            </a:pPr>
            <a:r>
              <a:rPr lang="en-US" sz="4374" b="1" dirty="0">
                <a:solidFill>
                  <a:srgbClr val="B380FF"/>
                </a:solidFill>
                <a:latin typeface="Sora" pitchFamily="34" charset="0"/>
                <a:ea typeface="Sora" pitchFamily="34" charset="-122"/>
                <a:cs typeface="Sora" pitchFamily="34" charset="-120"/>
              </a:rPr>
              <a:t>Model Training and Evaluation</a:t>
            </a:r>
            <a:endParaRPr lang="en-US" sz="4374" dirty="0"/>
          </a:p>
        </p:txBody>
      </p:sp>
      <p:sp>
        <p:nvSpPr>
          <p:cNvPr id="5" name="Text 2"/>
          <p:cNvSpPr/>
          <p:nvPr/>
        </p:nvSpPr>
        <p:spPr>
          <a:xfrm>
            <a:off x="2037993" y="3814882"/>
            <a:ext cx="10554414"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Predictive Analytical Methods Three machine learning models were trained and evaluated:</a:t>
            </a:r>
            <a:endParaRPr lang="en-US" sz="1750" dirty="0"/>
          </a:p>
        </p:txBody>
      </p:sp>
      <p:sp>
        <p:nvSpPr>
          <p:cNvPr id="6" name="Text 3"/>
          <p:cNvSpPr/>
          <p:nvPr/>
        </p:nvSpPr>
        <p:spPr>
          <a:xfrm>
            <a:off x="2393394" y="4398050"/>
            <a:ext cx="10199013"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dirty="0">
                <a:solidFill>
                  <a:srgbClr val="E0D6DE"/>
                </a:solidFill>
                <a:latin typeface="Noto Sans TC" pitchFamily="34" charset="0"/>
                <a:ea typeface="Noto Sans TC" pitchFamily="34" charset="-122"/>
                <a:cs typeface="Noto Sans TC" pitchFamily="34" charset="-120"/>
              </a:rPr>
              <a:t>Logistic Regression</a:t>
            </a:r>
            <a:endParaRPr lang="en-US" sz="1750" dirty="0"/>
          </a:p>
        </p:txBody>
      </p:sp>
      <p:sp>
        <p:nvSpPr>
          <p:cNvPr id="7" name="Text 4"/>
          <p:cNvSpPr/>
          <p:nvPr/>
        </p:nvSpPr>
        <p:spPr>
          <a:xfrm>
            <a:off x="2393394" y="4809053"/>
            <a:ext cx="10199013"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dirty="0">
                <a:solidFill>
                  <a:srgbClr val="E0D6DE"/>
                </a:solidFill>
                <a:latin typeface="Noto Sans TC" pitchFamily="34" charset="0"/>
                <a:ea typeface="Noto Sans TC" pitchFamily="34" charset="-122"/>
                <a:cs typeface="Noto Sans TC" pitchFamily="34" charset="-120"/>
              </a:rPr>
              <a:t>Random Forest Classifier</a:t>
            </a:r>
            <a:endParaRPr lang="en-US" sz="1750" dirty="0"/>
          </a:p>
        </p:txBody>
      </p:sp>
      <p:sp>
        <p:nvSpPr>
          <p:cNvPr id="8" name="Text 5"/>
          <p:cNvSpPr/>
          <p:nvPr/>
        </p:nvSpPr>
        <p:spPr>
          <a:xfrm>
            <a:off x="2393394" y="5220057"/>
            <a:ext cx="10199013" cy="333256"/>
          </a:xfrm>
          <a:prstGeom prst="rect">
            <a:avLst/>
          </a:prstGeom>
          <a:noFill/>
          <a:ln/>
        </p:spPr>
        <p:txBody>
          <a:bodyPr wrap="none" rtlCol="0" anchor="t"/>
          <a:lstStyle/>
          <a:p>
            <a:pPr algn="l" marL="342900" indent="-342900">
              <a:lnSpc>
                <a:spcPts val="2624"/>
              </a:lnSpc>
              <a:buSzPct val="100000"/>
              <a:buFont typeface="+mj-lt"/>
              <a:buAutoNum type="arabicPeriod" startAt="3"/>
            </a:pPr>
            <a:r>
              <a:rPr lang="en-US" sz="1750" dirty="0">
                <a:solidFill>
                  <a:srgbClr val="E0D6DE"/>
                </a:solidFill>
                <a:latin typeface="Noto Sans TC" pitchFamily="34" charset="0"/>
                <a:ea typeface="Noto Sans TC" pitchFamily="34" charset="-122"/>
                <a:cs typeface="Noto Sans TC" pitchFamily="34" charset="-120"/>
              </a:rPr>
              <a:t>Support Vector Machine (SVM) with RBF Kernel</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629251"/>
            <a:ext cx="5692021" cy="694373"/>
          </a:xfrm>
          <a:prstGeom prst="rect">
            <a:avLst/>
          </a:prstGeom>
          <a:noFill/>
          <a:ln/>
        </p:spPr>
        <p:txBody>
          <a:bodyPr wrap="none" rtlCol="0" anchor="t"/>
          <a:lstStyle/>
          <a:p>
            <a:pPr indent="0" marL="0">
              <a:lnSpc>
                <a:spcPts val="5468"/>
              </a:lnSpc>
              <a:buNone/>
            </a:pPr>
            <a:r>
              <a:rPr lang="en-US" sz="4374" b="1" dirty="0">
                <a:solidFill>
                  <a:srgbClr val="B380FF"/>
                </a:solidFill>
                <a:latin typeface="Sora" pitchFamily="34" charset="0"/>
                <a:ea typeface="Sora" pitchFamily="34" charset="-122"/>
                <a:cs typeface="Sora" pitchFamily="34" charset="-120"/>
              </a:rPr>
              <a:t>Logistic Regression</a:t>
            </a:r>
            <a:endParaRPr lang="en-US" sz="4374" dirty="0"/>
          </a:p>
        </p:txBody>
      </p:sp>
      <p:sp>
        <p:nvSpPr>
          <p:cNvPr id="5" name="Text 2"/>
          <p:cNvSpPr/>
          <p:nvPr/>
        </p:nvSpPr>
        <p:spPr>
          <a:xfrm>
            <a:off x="2037993" y="2767965"/>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Performance Metrics:</a:t>
            </a:r>
            <a:endParaRPr lang="en-US" sz="1750" dirty="0"/>
          </a:p>
        </p:txBody>
      </p:sp>
      <p:sp>
        <p:nvSpPr>
          <p:cNvPr id="6" name="Text 3"/>
          <p:cNvSpPr/>
          <p:nvPr/>
        </p:nvSpPr>
        <p:spPr>
          <a:xfrm>
            <a:off x="2037993" y="3351133"/>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Accuracy:</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82%</a:t>
            </a:r>
            <a:endParaRPr lang="en-US" sz="1750" dirty="0"/>
          </a:p>
        </p:txBody>
      </p:sp>
      <p:sp>
        <p:nvSpPr>
          <p:cNvPr id="7" name="Text 4"/>
          <p:cNvSpPr/>
          <p:nvPr/>
        </p:nvSpPr>
        <p:spPr>
          <a:xfrm>
            <a:off x="2037993" y="3934301"/>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0.97</a:t>
            </a:r>
            <a:endParaRPr lang="en-US" sz="1750" dirty="0"/>
          </a:p>
        </p:txBody>
      </p:sp>
      <p:sp>
        <p:nvSpPr>
          <p:cNvPr id="8" name="Text 5"/>
          <p:cNvSpPr/>
          <p:nvPr/>
        </p:nvSpPr>
        <p:spPr>
          <a:xfrm>
            <a:off x="2037993" y="4517469"/>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0.82</a:t>
            </a:r>
            <a:endParaRPr lang="en-US" sz="1750" dirty="0"/>
          </a:p>
        </p:txBody>
      </p:sp>
      <p:sp>
        <p:nvSpPr>
          <p:cNvPr id="9" name="Text 6"/>
          <p:cNvSpPr/>
          <p:nvPr/>
        </p:nvSpPr>
        <p:spPr>
          <a:xfrm>
            <a:off x="2037993" y="5100638"/>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0.89</a:t>
            </a:r>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0.38</a:t>
            </a:r>
            <a:endParaRPr lang="en-US" sz="1750" dirty="0"/>
          </a:p>
        </p:txBody>
      </p:sp>
      <p:sp>
        <p:nvSpPr>
          <p:cNvPr id="10" name="Text 7"/>
          <p:cNvSpPr/>
          <p:nvPr/>
        </p:nvSpPr>
        <p:spPr>
          <a:xfrm>
            <a:off x="2037993" y="5683806"/>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0.80</a:t>
            </a:r>
            <a:endParaRPr lang="en-US" sz="1750" dirty="0"/>
          </a:p>
        </p:txBody>
      </p:sp>
      <p:sp>
        <p:nvSpPr>
          <p:cNvPr id="11" name="Text 8"/>
          <p:cNvSpPr/>
          <p:nvPr/>
        </p:nvSpPr>
        <p:spPr>
          <a:xfrm>
            <a:off x="2037993" y="6266974"/>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0.52</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7070C"/>
          </a:solidFill>
          <a:ln/>
        </p:spPr>
      </p:sp>
      <p:sp>
        <p:nvSpPr>
          <p:cNvPr id="4" name="Text 1"/>
          <p:cNvSpPr/>
          <p:nvPr/>
        </p:nvSpPr>
        <p:spPr>
          <a:xfrm>
            <a:off x="2957870" y="504468"/>
            <a:ext cx="4700111" cy="573286"/>
          </a:xfrm>
          <a:prstGeom prst="rect">
            <a:avLst/>
          </a:prstGeom>
          <a:noFill/>
          <a:ln/>
        </p:spPr>
        <p:txBody>
          <a:bodyPr wrap="none" rtlCol="0" anchor="t"/>
          <a:lstStyle/>
          <a:p>
            <a:pPr indent="0" marL="0">
              <a:lnSpc>
                <a:spcPts val="4514"/>
              </a:lnSpc>
              <a:buNone/>
            </a:pPr>
            <a:r>
              <a:rPr lang="en-US" sz="3612" b="1" dirty="0">
                <a:solidFill>
                  <a:srgbClr val="B380FF"/>
                </a:solidFill>
                <a:latin typeface="Sora" pitchFamily="34" charset="0"/>
                <a:ea typeface="Sora" pitchFamily="34" charset="-122"/>
                <a:cs typeface="Sora" pitchFamily="34" charset="-120"/>
              </a:rPr>
              <a:t>Logistic Regression</a:t>
            </a:r>
            <a:endParaRPr lang="en-US" sz="3612" dirty="0"/>
          </a:p>
        </p:txBody>
      </p:sp>
      <p:sp>
        <p:nvSpPr>
          <p:cNvPr id="5" name="Text 2"/>
          <p:cNvSpPr/>
          <p:nvPr/>
        </p:nvSpPr>
        <p:spPr>
          <a:xfrm>
            <a:off x="2957870" y="1444585"/>
            <a:ext cx="8714661" cy="275153"/>
          </a:xfrm>
          <a:prstGeom prst="rect">
            <a:avLst/>
          </a:prstGeom>
          <a:noFill/>
          <a:ln/>
        </p:spPr>
        <p:txBody>
          <a:bodyPr wrap="none" rtlCol="0" anchor="t"/>
          <a:lstStyle/>
          <a:p>
            <a:pPr indent="0" marL="0">
              <a:lnSpc>
                <a:spcPts val="2167"/>
              </a:lnSpc>
              <a:buNone/>
            </a:pPr>
            <a:r>
              <a:rPr lang="en-US" sz="1445" b="1" dirty="0">
                <a:solidFill>
                  <a:srgbClr val="E0D6DE"/>
                </a:solidFill>
                <a:latin typeface="Noto Sans TC" pitchFamily="34" charset="0"/>
                <a:ea typeface="Noto Sans TC" pitchFamily="34" charset="-122"/>
                <a:cs typeface="Noto Sans TC" pitchFamily="34" charset="-120"/>
              </a:rPr>
              <a:t>Confusion Matrix:</a:t>
            </a:r>
            <a:endParaRPr lang="en-US" sz="1445" dirty="0"/>
          </a:p>
        </p:txBody>
      </p:sp>
      <p:pic>
        <p:nvPicPr>
          <p:cNvPr id="6" name="Image 1" descr="preencoded.png">    </p:cNvPr>
          <p:cNvPicPr>
            <a:picLocks noChangeAspect="1"/>
          </p:cNvPicPr>
          <p:nvPr/>
        </p:nvPicPr>
        <p:blipFill>
          <a:blip r:embed="rId2"/>
          <a:stretch>
            <a:fillRect/>
          </a:stretch>
        </p:blipFill>
        <p:spPr>
          <a:xfrm>
            <a:off x="2957870" y="1926074"/>
            <a:ext cx="6397347" cy="5318046"/>
          </a:xfrm>
          <a:prstGeom prst="rect">
            <a:avLst/>
          </a:prstGeom>
        </p:spPr>
      </p:pic>
      <p:sp>
        <p:nvSpPr>
          <p:cNvPr id="7" name="Text 3"/>
          <p:cNvSpPr/>
          <p:nvPr/>
        </p:nvSpPr>
        <p:spPr>
          <a:xfrm>
            <a:off x="2957870" y="7450455"/>
            <a:ext cx="8714661" cy="275153"/>
          </a:xfrm>
          <a:prstGeom prst="rect">
            <a:avLst/>
          </a:prstGeom>
          <a:noFill/>
          <a:ln/>
        </p:spPr>
        <p:txBody>
          <a:bodyPr wrap="none" rtlCol="0" anchor="t"/>
          <a:lstStyle/>
          <a:p>
            <a:pPr indent="0" marL="0">
              <a:lnSpc>
                <a:spcPts val="2167"/>
              </a:lnSpc>
              <a:buNone/>
            </a:pPr>
            <a:endParaRPr lang="en-US" sz="144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7070C"/>
          </a:solidFill>
          <a:ln/>
        </p:spPr>
      </p:sp>
      <p:sp>
        <p:nvSpPr>
          <p:cNvPr id="4" name="Text 1"/>
          <p:cNvSpPr/>
          <p:nvPr/>
        </p:nvSpPr>
        <p:spPr>
          <a:xfrm>
            <a:off x="2957870" y="504468"/>
            <a:ext cx="4700111" cy="573286"/>
          </a:xfrm>
          <a:prstGeom prst="rect">
            <a:avLst/>
          </a:prstGeom>
          <a:noFill/>
          <a:ln/>
        </p:spPr>
        <p:txBody>
          <a:bodyPr wrap="none" rtlCol="0" anchor="t"/>
          <a:lstStyle/>
          <a:p>
            <a:pPr indent="0" marL="0">
              <a:lnSpc>
                <a:spcPts val="4514"/>
              </a:lnSpc>
              <a:buNone/>
            </a:pPr>
            <a:r>
              <a:rPr lang="en-US" sz="3612" b="1" dirty="0">
                <a:solidFill>
                  <a:srgbClr val="B380FF"/>
                </a:solidFill>
                <a:latin typeface="Sora" pitchFamily="34" charset="0"/>
                <a:ea typeface="Sora" pitchFamily="34" charset="-122"/>
                <a:cs typeface="Sora" pitchFamily="34" charset="-120"/>
              </a:rPr>
              <a:t>Logistic Regression</a:t>
            </a:r>
            <a:endParaRPr lang="en-US" sz="3612" dirty="0"/>
          </a:p>
        </p:txBody>
      </p:sp>
      <p:sp>
        <p:nvSpPr>
          <p:cNvPr id="5" name="Text 2"/>
          <p:cNvSpPr/>
          <p:nvPr/>
        </p:nvSpPr>
        <p:spPr>
          <a:xfrm>
            <a:off x="2957870" y="1444585"/>
            <a:ext cx="8714661" cy="275153"/>
          </a:xfrm>
          <a:prstGeom prst="rect">
            <a:avLst/>
          </a:prstGeom>
          <a:noFill/>
          <a:ln/>
        </p:spPr>
        <p:txBody>
          <a:bodyPr wrap="none" rtlCol="0" anchor="t"/>
          <a:lstStyle/>
          <a:p>
            <a:pPr indent="0" marL="0">
              <a:lnSpc>
                <a:spcPts val="2167"/>
              </a:lnSpc>
              <a:buNone/>
            </a:pPr>
            <a:r>
              <a:rPr lang="en-US" sz="1445" b="1" dirty="0">
                <a:solidFill>
                  <a:srgbClr val="E0D6DE"/>
                </a:solidFill>
                <a:latin typeface="Noto Sans TC" pitchFamily="34" charset="0"/>
                <a:ea typeface="Noto Sans TC" pitchFamily="34" charset="-122"/>
                <a:cs typeface="Noto Sans TC" pitchFamily="34" charset="-120"/>
              </a:rPr>
              <a:t>ROC Curve</a:t>
            </a:r>
            <a:endParaRPr lang="en-US" sz="1445" dirty="0"/>
          </a:p>
        </p:txBody>
      </p:sp>
      <p:pic>
        <p:nvPicPr>
          <p:cNvPr id="6" name="Image 1" descr="preencoded.png">    </p:cNvPr>
          <p:cNvPicPr>
            <a:picLocks noChangeAspect="1"/>
          </p:cNvPicPr>
          <p:nvPr/>
        </p:nvPicPr>
        <p:blipFill>
          <a:blip r:embed="rId2"/>
          <a:stretch>
            <a:fillRect/>
          </a:stretch>
        </p:blipFill>
        <p:spPr>
          <a:xfrm>
            <a:off x="2957870" y="1926074"/>
            <a:ext cx="6825258" cy="5318165"/>
          </a:xfrm>
          <a:prstGeom prst="rect">
            <a:avLst/>
          </a:prstGeom>
        </p:spPr>
      </p:pic>
      <p:sp>
        <p:nvSpPr>
          <p:cNvPr id="7" name="Text 3"/>
          <p:cNvSpPr/>
          <p:nvPr/>
        </p:nvSpPr>
        <p:spPr>
          <a:xfrm>
            <a:off x="2957870" y="7450574"/>
            <a:ext cx="8714661" cy="275153"/>
          </a:xfrm>
          <a:prstGeom prst="rect">
            <a:avLst/>
          </a:prstGeom>
          <a:noFill/>
          <a:ln/>
        </p:spPr>
        <p:txBody>
          <a:bodyPr wrap="none" rtlCol="0" anchor="t"/>
          <a:lstStyle/>
          <a:p>
            <a:pPr indent="0" marL="0">
              <a:lnSpc>
                <a:spcPts val="2167"/>
              </a:lnSpc>
              <a:buNone/>
            </a:pPr>
            <a:endParaRPr lang="en-US" sz="144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337667"/>
            <a:ext cx="7185065" cy="694373"/>
          </a:xfrm>
          <a:prstGeom prst="rect">
            <a:avLst/>
          </a:prstGeom>
          <a:noFill/>
          <a:ln/>
        </p:spPr>
        <p:txBody>
          <a:bodyPr wrap="none" rtlCol="0" anchor="t"/>
          <a:lstStyle/>
          <a:p>
            <a:pPr indent="0" marL="0">
              <a:lnSpc>
                <a:spcPts val="5468"/>
              </a:lnSpc>
              <a:buNone/>
            </a:pPr>
            <a:r>
              <a:rPr lang="en-US" sz="4374" b="1" dirty="0">
                <a:solidFill>
                  <a:srgbClr val="B380FF"/>
                </a:solidFill>
                <a:latin typeface="Sora" pitchFamily="34" charset="0"/>
                <a:ea typeface="Sora" pitchFamily="34" charset="-122"/>
                <a:cs typeface="Sora" pitchFamily="34" charset="-120"/>
              </a:rPr>
              <a:t>Random Forest Classifier</a:t>
            </a:r>
            <a:endParaRPr lang="en-US" sz="4374" dirty="0"/>
          </a:p>
        </p:txBody>
      </p:sp>
      <p:sp>
        <p:nvSpPr>
          <p:cNvPr id="5" name="Text 2"/>
          <p:cNvSpPr/>
          <p:nvPr/>
        </p:nvSpPr>
        <p:spPr>
          <a:xfrm>
            <a:off x="2037993" y="2476381"/>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Performance Metrics:</a:t>
            </a:r>
            <a:endParaRPr lang="en-US" sz="1750" dirty="0"/>
          </a:p>
        </p:txBody>
      </p:sp>
      <p:sp>
        <p:nvSpPr>
          <p:cNvPr id="6" name="Text 3"/>
          <p:cNvSpPr/>
          <p:nvPr/>
        </p:nvSpPr>
        <p:spPr>
          <a:xfrm>
            <a:off x="2037993" y="3059549"/>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Accuracy:</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89%</a:t>
            </a:r>
            <a:endParaRPr lang="en-US" sz="1750" dirty="0"/>
          </a:p>
        </p:txBody>
      </p:sp>
      <p:sp>
        <p:nvSpPr>
          <p:cNvPr id="7" name="Text 4"/>
          <p:cNvSpPr/>
          <p:nvPr/>
        </p:nvSpPr>
        <p:spPr>
          <a:xfrm>
            <a:off x="2037993" y="3642717"/>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0.94</a:t>
            </a:r>
            <a:endParaRPr lang="en-US" sz="1750" dirty="0"/>
          </a:p>
        </p:txBody>
      </p:sp>
      <p:sp>
        <p:nvSpPr>
          <p:cNvPr id="8" name="Text 5"/>
          <p:cNvSpPr/>
          <p:nvPr/>
        </p:nvSpPr>
        <p:spPr>
          <a:xfrm>
            <a:off x="2037993" y="4225885"/>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0.93</a:t>
            </a:r>
            <a:endParaRPr lang="en-US" sz="1750" dirty="0"/>
          </a:p>
        </p:txBody>
      </p:sp>
      <p:sp>
        <p:nvSpPr>
          <p:cNvPr id="9" name="Text 6"/>
          <p:cNvSpPr/>
          <p:nvPr/>
        </p:nvSpPr>
        <p:spPr>
          <a:xfrm>
            <a:off x="2037993" y="4809053"/>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0.94</a:t>
            </a:r>
            <a:endParaRPr lang="en-US" sz="1750" dirty="0"/>
          </a:p>
        </p:txBody>
      </p:sp>
      <p:sp>
        <p:nvSpPr>
          <p:cNvPr id="10" name="Text 7"/>
          <p:cNvSpPr/>
          <p:nvPr/>
        </p:nvSpPr>
        <p:spPr>
          <a:xfrm>
            <a:off x="2037993" y="5392222"/>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0.54</a:t>
            </a:r>
            <a:endParaRPr lang="en-US" sz="1750" dirty="0"/>
          </a:p>
        </p:txBody>
      </p:sp>
      <p:sp>
        <p:nvSpPr>
          <p:cNvPr id="11" name="Text 8"/>
          <p:cNvSpPr/>
          <p:nvPr/>
        </p:nvSpPr>
        <p:spPr>
          <a:xfrm>
            <a:off x="2037993" y="5975390"/>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0.60</a:t>
            </a:r>
            <a:endParaRPr lang="en-US" sz="1750" dirty="0"/>
          </a:p>
        </p:txBody>
      </p:sp>
      <p:sp>
        <p:nvSpPr>
          <p:cNvPr id="12" name="Text 9"/>
          <p:cNvSpPr/>
          <p:nvPr/>
        </p:nvSpPr>
        <p:spPr>
          <a:xfrm>
            <a:off x="2037993" y="6558558"/>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0.57</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7070C"/>
          </a:solidFill>
          <a:ln/>
        </p:spPr>
      </p:sp>
      <p:sp>
        <p:nvSpPr>
          <p:cNvPr id="4" name="Text 1"/>
          <p:cNvSpPr/>
          <p:nvPr/>
        </p:nvSpPr>
        <p:spPr>
          <a:xfrm>
            <a:off x="2957870" y="504468"/>
            <a:ext cx="5932884" cy="573286"/>
          </a:xfrm>
          <a:prstGeom prst="rect">
            <a:avLst/>
          </a:prstGeom>
          <a:noFill/>
          <a:ln/>
        </p:spPr>
        <p:txBody>
          <a:bodyPr wrap="none" rtlCol="0" anchor="t"/>
          <a:lstStyle/>
          <a:p>
            <a:pPr indent="0" marL="0">
              <a:lnSpc>
                <a:spcPts val="4514"/>
              </a:lnSpc>
              <a:buNone/>
            </a:pPr>
            <a:r>
              <a:rPr lang="en-US" sz="3612" b="1" dirty="0">
                <a:solidFill>
                  <a:srgbClr val="B380FF"/>
                </a:solidFill>
                <a:latin typeface="Sora" pitchFamily="34" charset="0"/>
                <a:ea typeface="Sora" pitchFamily="34" charset="-122"/>
                <a:cs typeface="Sora" pitchFamily="34" charset="-120"/>
              </a:rPr>
              <a:t>Random Forest Classifier</a:t>
            </a:r>
            <a:endParaRPr lang="en-US" sz="3612" dirty="0"/>
          </a:p>
        </p:txBody>
      </p:sp>
      <p:sp>
        <p:nvSpPr>
          <p:cNvPr id="5" name="Text 2"/>
          <p:cNvSpPr/>
          <p:nvPr/>
        </p:nvSpPr>
        <p:spPr>
          <a:xfrm>
            <a:off x="2957870" y="1444585"/>
            <a:ext cx="8714661" cy="275153"/>
          </a:xfrm>
          <a:prstGeom prst="rect">
            <a:avLst/>
          </a:prstGeom>
          <a:noFill/>
          <a:ln/>
        </p:spPr>
        <p:txBody>
          <a:bodyPr wrap="none" rtlCol="0" anchor="t"/>
          <a:lstStyle/>
          <a:p>
            <a:pPr indent="0" marL="0">
              <a:lnSpc>
                <a:spcPts val="2167"/>
              </a:lnSpc>
              <a:buNone/>
            </a:pPr>
            <a:r>
              <a:rPr lang="en-US" sz="1445" b="1" dirty="0">
                <a:solidFill>
                  <a:srgbClr val="E0D6DE"/>
                </a:solidFill>
                <a:latin typeface="Noto Sans TC" pitchFamily="34" charset="0"/>
                <a:ea typeface="Noto Sans TC" pitchFamily="34" charset="-122"/>
                <a:cs typeface="Noto Sans TC" pitchFamily="34" charset="-120"/>
              </a:rPr>
              <a:t>Confusion Matrix</a:t>
            </a:r>
            <a:endParaRPr lang="en-US" sz="1445" dirty="0"/>
          </a:p>
        </p:txBody>
      </p:sp>
      <p:pic>
        <p:nvPicPr>
          <p:cNvPr id="6" name="Image 1" descr="preencoded.png">    </p:cNvPr>
          <p:cNvPicPr>
            <a:picLocks noChangeAspect="1"/>
          </p:cNvPicPr>
          <p:nvPr/>
        </p:nvPicPr>
        <p:blipFill>
          <a:blip r:embed="rId2"/>
          <a:stretch>
            <a:fillRect/>
          </a:stretch>
        </p:blipFill>
        <p:spPr>
          <a:xfrm>
            <a:off x="2957870" y="1926074"/>
            <a:ext cx="6397347" cy="5318046"/>
          </a:xfrm>
          <a:prstGeom prst="rect">
            <a:avLst/>
          </a:prstGeom>
        </p:spPr>
      </p:pic>
      <p:sp>
        <p:nvSpPr>
          <p:cNvPr id="7" name="Text 3"/>
          <p:cNvSpPr/>
          <p:nvPr/>
        </p:nvSpPr>
        <p:spPr>
          <a:xfrm>
            <a:off x="2957870" y="7450455"/>
            <a:ext cx="8714661" cy="275153"/>
          </a:xfrm>
          <a:prstGeom prst="rect">
            <a:avLst/>
          </a:prstGeom>
          <a:noFill/>
          <a:ln/>
        </p:spPr>
        <p:txBody>
          <a:bodyPr wrap="none" rtlCol="0" anchor="t"/>
          <a:lstStyle/>
          <a:p>
            <a:pPr indent="0" marL="0">
              <a:lnSpc>
                <a:spcPts val="2167"/>
              </a:lnSpc>
              <a:buNone/>
            </a:pPr>
            <a:endParaRPr lang="en-US" sz="144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3200162" y="477560"/>
            <a:ext cx="5601772" cy="541377"/>
          </a:xfrm>
          <a:prstGeom prst="rect">
            <a:avLst/>
          </a:prstGeom>
          <a:noFill/>
          <a:ln/>
        </p:spPr>
        <p:txBody>
          <a:bodyPr wrap="none" rtlCol="0" anchor="t"/>
          <a:lstStyle/>
          <a:p>
            <a:pPr indent="0" marL="0">
              <a:lnSpc>
                <a:spcPts val="4263"/>
              </a:lnSpc>
              <a:buNone/>
            </a:pPr>
            <a:r>
              <a:rPr lang="en-US" sz="3411" b="1" dirty="0">
                <a:solidFill>
                  <a:srgbClr val="B380FF"/>
                </a:solidFill>
                <a:latin typeface="Sora" pitchFamily="34" charset="0"/>
                <a:ea typeface="Sora" pitchFamily="34" charset="-122"/>
                <a:cs typeface="Sora" pitchFamily="34" charset="-120"/>
              </a:rPr>
              <a:t>Random Forest Classifier</a:t>
            </a:r>
            <a:endParaRPr lang="en-US" sz="3411" dirty="0"/>
          </a:p>
        </p:txBody>
      </p:sp>
      <p:sp>
        <p:nvSpPr>
          <p:cNvPr id="5" name="Text 2"/>
          <p:cNvSpPr/>
          <p:nvPr/>
        </p:nvSpPr>
        <p:spPr>
          <a:xfrm>
            <a:off x="3200162" y="1365409"/>
            <a:ext cx="8230076" cy="259794"/>
          </a:xfrm>
          <a:prstGeom prst="rect">
            <a:avLst/>
          </a:prstGeom>
          <a:noFill/>
          <a:ln/>
        </p:spPr>
        <p:txBody>
          <a:bodyPr wrap="none" rtlCol="0" anchor="t"/>
          <a:lstStyle/>
          <a:p>
            <a:pPr indent="0" marL="0">
              <a:lnSpc>
                <a:spcPts val="2046"/>
              </a:lnSpc>
              <a:buNone/>
            </a:pPr>
            <a:r>
              <a:rPr lang="en-US" sz="1364" b="1" dirty="0">
                <a:solidFill>
                  <a:srgbClr val="E0D6DE"/>
                </a:solidFill>
                <a:latin typeface="Noto Sans TC" pitchFamily="34" charset="0"/>
                <a:ea typeface="Noto Sans TC" pitchFamily="34" charset="-122"/>
                <a:cs typeface="Noto Sans TC" pitchFamily="34" charset="-120"/>
              </a:rPr>
              <a:t>ROC Curve</a:t>
            </a:r>
            <a:endParaRPr lang="en-US" sz="1364" dirty="0"/>
          </a:p>
        </p:txBody>
      </p:sp>
      <p:sp>
        <p:nvSpPr>
          <p:cNvPr id="6" name="Text 3"/>
          <p:cNvSpPr/>
          <p:nvPr/>
        </p:nvSpPr>
        <p:spPr>
          <a:xfrm>
            <a:off x="3200162" y="1820108"/>
            <a:ext cx="8230076" cy="259794"/>
          </a:xfrm>
          <a:prstGeom prst="rect">
            <a:avLst/>
          </a:prstGeom>
          <a:noFill/>
          <a:ln/>
        </p:spPr>
        <p:txBody>
          <a:bodyPr wrap="none" rtlCol="0" anchor="t"/>
          <a:lstStyle/>
          <a:p>
            <a:pPr indent="0" marL="0">
              <a:lnSpc>
                <a:spcPts val="2046"/>
              </a:lnSpc>
              <a:buNone/>
            </a:pPr>
            <a:endParaRPr lang="en-US" sz="1364" dirty="0"/>
          </a:p>
        </p:txBody>
      </p:sp>
      <p:pic>
        <p:nvPicPr>
          <p:cNvPr id="7" name="Image 1" descr="preencoded.png">    </p:cNvPr>
          <p:cNvPicPr>
            <a:picLocks noChangeAspect="1"/>
          </p:cNvPicPr>
          <p:nvPr/>
        </p:nvPicPr>
        <p:blipFill>
          <a:blip r:embed="rId2"/>
          <a:stretch>
            <a:fillRect/>
          </a:stretch>
        </p:blipFill>
        <p:spPr>
          <a:xfrm>
            <a:off x="3200162" y="2274808"/>
            <a:ext cx="6445687" cy="5022413"/>
          </a:xfrm>
          <a:prstGeom prst="rect">
            <a:avLst/>
          </a:prstGeom>
        </p:spPr>
      </p:pic>
      <p:sp>
        <p:nvSpPr>
          <p:cNvPr id="8" name="Text 4"/>
          <p:cNvSpPr/>
          <p:nvPr/>
        </p:nvSpPr>
        <p:spPr>
          <a:xfrm>
            <a:off x="3200162" y="7492127"/>
            <a:ext cx="8230076" cy="259794"/>
          </a:xfrm>
          <a:prstGeom prst="rect">
            <a:avLst/>
          </a:prstGeom>
          <a:noFill/>
          <a:ln/>
        </p:spPr>
        <p:txBody>
          <a:bodyPr wrap="none" rtlCol="0" anchor="t"/>
          <a:lstStyle/>
          <a:p>
            <a:pPr indent="0" marL="0">
              <a:lnSpc>
                <a:spcPts val="2046"/>
              </a:lnSpc>
              <a:buNone/>
            </a:pPr>
            <a:endParaRPr lang="en-US" sz="136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337667"/>
            <a:ext cx="5554980" cy="694373"/>
          </a:xfrm>
          <a:prstGeom prst="rect">
            <a:avLst/>
          </a:prstGeom>
          <a:noFill/>
          <a:ln/>
        </p:spPr>
        <p:txBody>
          <a:bodyPr wrap="none" rtlCol="0" anchor="t"/>
          <a:lstStyle/>
          <a:p>
            <a:pPr indent="0" marL="0">
              <a:lnSpc>
                <a:spcPts val="5468"/>
              </a:lnSpc>
              <a:buNone/>
            </a:pPr>
            <a:r>
              <a:rPr lang="en-US" sz="4374" b="1" dirty="0">
                <a:solidFill>
                  <a:srgbClr val="B380FF"/>
                </a:solidFill>
                <a:latin typeface="Sora" pitchFamily="34" charset="0"/>
                <a:ea typeface="Sora" pitchFamily="34" charset="-122"/>
                <a:cs typeface="Sora" pitchFamily="34" charset="-120"/>
              </a:rPr>
              <a:t>SVM (RBF Kernel)</a:t>
            </a:r>
            <a:endParaRPr lang="en-US" sz="4374" dirty="0"/>
          </a:p>
        </p:txBody>
      </p:sp>
      <p:sp>
        <p:nvSpPr>
          <p:cNvPr id="5" name="Text 2"/>
          <p:cNvSpPr/>
          <p:nvPr/>
        </p:nvSpPr>
        <p:spPr>
          <a:xfrm>
            <a:off x="2037993" y="2476381"/>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Performance Metrics:</a:t>
            </a:r>
            <a:endParaRPr lang="en-US" sz="1750" dirty="0"/>
          </a:p>
        </p:txBody>
      </p:sp>
      <p:sp>
        <p:nvSpPr>
          <p:cNvPr id="6" name="Text 3"/>
          <p:cNvSpPr/>
          <p:nvPr/>
        </p:nvSpPr>
        <p:spPr>
          <a:xfrm>
            <a:off x="2037993" y="3059549"/>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Accuracy:</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84%</a:t>
            </a:r>
            <a:endParaRPr lang="en-US" sz="1750" dirty="0"/>
          </a:p>
        </p:txBody>
      </p:sp>
      <p:sp>
        <p:nvSpPr>
          <p:cNvPr id="7" name="Text 4"/>
          <p:cNvSpPr/>
          <p:nvPr/>
        </p:nvSpPr>
        <p:spPr>
          <a:xfrm>
            <a:off x="2037993" y="3642717"/>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0.97</a:t>
            </a:r>
            <a:endParaRPr lang="en-US" sz="1750" dirty="0"/>
          </a:p>
        </p:txBody>
      </p:sp>
      <p:sp>
        <p:nvSpPr>
          <p:cNvPr id="8" name="Text 5"/>
          <p:cNvSpPr/>
          <p:nvPr/>
        </p:nvSpPr>
        <p:spPr>
          <a:xfrm>
            <a:off x="2037993" y="4225885"/>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0.85</a:t>
            </a:r>
            <a:endParaRPr lang="en-US" sz="1750" dirty="0"/>
          </a:p>
        </p:txBody>
      </p:sp>
      <p:sp>
        <p:nvSpPr>
          <p:cNvPr id="9" name="Text 6"/>
          <p:cNvSpPr/>
          <p:nvPr/>
        </p:nvSpPr>
        <p:spPr>
          <a:xfrm>
            <a:off x="2037993" y="4809053"/>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(no):</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0.90</a:t>
            </a:r>
            <a:endParaRPr lang="en-US" sz="1750" dirty="0"/>
          </a:p>
        </p:txBody>
      </p:sp>
      <p:sp>
        <p:nvSpPr>
          <p:cNvPr id="10" name="Text 7"/>
          <p:cNvSpPr/>
          <p:nvPr/>
        </p:nvSpPr>
        <p:spPr>
          <a:xfrm>
            <a:off x="2037993" y="5392222"/>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Precision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0.42</a:t>
            </a:r>
            <a:endParaRPr lang="en-US" sz="1750" dirty="0"/>
          </a:p>
        </p:txBody>
      </p:sp>
      <p:sp>
        <p:nvSpPr>
          <p:cNvPr id="11" name="Text 8"/>
          <p:cNvSpPr/>
          <p:nvPr/>
        </p:nvSpPr>
        <p:spPr>
          <a:xfrm>
            <a:off x="2037993" y="5975390"/>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Recall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0.81</a:t>
            </a:r>
            <a:endParaRPr lang="en-US" sz="1750" dirty="0"/>
          </a:p>
        </p:txBody>
      </p:sp>
      <p:sp>
        <p:nvSpPr>
          <p:cNvPr id="12" name="Text 9"/>
          <p:cNvSpPr/>
          <p:nvPr/>
        </p:nvSpPr>
        <p:spPr>
          <a:xfrm>
            <a:off x="2037993" y="6558558"/>
            <a:ext cx="10554414" cy="333256"/>
          </a:xfrm>
          <a:prstGeom prst="rect">
            <a:avLst/>
          </a:prstGeom>
          <a:noFill/>
          <a:ln/>
        </p:spPr>
        <p:txBody>
          <a:bodyPr wrap="none" rtlCol="0" anchor="t"/>
          <a:lstStyle/>
          <a:p>
            <a:pPr indent="0" marL="0">
              <a:lnSpc>
                <a:spcPts val="2624"/>
              </a:lnSpc>
              <a:buNone/>
            </a:pPr>
            <a:r>
              <a:rPr lang="en-US" sz="1750" b="1" dirty="0">
                <a:solidFill>
                  <a:srgbClr val="E0D6DE"/>
                </a:solidFill>
                <a:latin typeface="Noto Sans TC" pitchFamily="34" charset="0"/>
                <a:ea typeface="Noto Sans TC" pitchFamily="34" charset="-122"/>
                <a:cs typeface="Noto Sans TC" pitchFamily="34" charset="-120"/>
              </a:rPr>
              <a:t>• F1-score (yes):</a:t>
            </a:r>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0.55</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7070C"/>
          </a:solidFill>
          <a:ln/>
        </p:spPr>
      </p:sp>
      <p:sp>
        <p:nvSpPr>
          <p:cNvPr id="4" name="Text 1"/>
          <p:cNvSpPr/>
          <p:nvPr/>
        </p:nvSpPr>
        <p:spPr>
          <a:xfrm>
            <a:off x="2957870" y="504468"/>
            <a:ext cx="4586645" cy="573286"/>
          </a:xfrm>
          <a:prstGeom prst="rect">
            <a:avLst/>
          </a:prstGeom>
          <a:noFill/>
          <a:ln/>
        </p:spPr>
        <p:txBody>
          <a:bodyPr wrap="none" rtlCol="0" anchor="t"/>
          <a:lstStyle/>
          <a:p>
            <a:pPr indent="0" marL="0">
              <a:lnSpc>
                <a:spcPts val="4514"/>
              </a:lnSpc>
              <a:buNone/>
            </a:pPr>
            <a:r>
              <a:rPr lang="en-US" sz="3612" b="1" dirty="0">
                <a:solidFill>
                  <a:srgbClr val="B380FF"/>
                </a:solidFill>
                <a:latin typeface="Sora" pitchFamily="34" charset="0"/>
                <a:ea typeface="Sora" pitchFamily="34" charset="-122"/>
                <a:cs typeface="Sora" pitchFamily="34" charset="-120"/>
              </a:rPr>
              <a:t>SVM (RBF Kernel)</a:t>
            </a:r>
            <a:endParaRPr lang="en-US" sz="3612" dirty="0"/>
          </a:p>
        </p:txBody>
      </p:sp>
      <p:sp>
        <p:nvSpPr>
          <p:cNvPr id="5" name="Text 2"/>
          <p:cNvSpPr/>
          <p:nvPr/>
        </p:nvSpPr>
        <p:spPr>
          <a:xfrm>
            <a:off x="2957870" y="1444585"/>
            <a:ext cx="8714661" cy="275153"/>
          </a:xfrm>
          <a:prstGeom prst="rect">
            <a:avLst/>
          </a:prstGeom>
          <a:noFill/>
          <a:ln/>
        </p:spPr>
        <p:txBody>
          <a:bodyPr wrap="none" rtlCol="0" anchor="t"/>
          <a:lstStyle/>
          <a:p>
            <a:pPr indent="0" marL="0">
              <a:lnSpc>
                <a:spcPts val="2167"/>
              </a:lnSpc>
              <a:buNone/>
            </a:pPr>
            <a:r>
              <a:rPr lang="en-US" sz="1445" b="1" dirty="0">
                <a:solidFill>
                  <a:srgbClr val="E0D6DE"/>
                </a:solidFill>
                <a:latin typeface="Noto Sans TC" pitchFamily="34" charset="0"/>
                <a:ea typeface="Noto Sans TC" pitchFamily="34" charset="-122"/>
                <a:cs typeface="Noto Sans TC" pitchFamily="34" charset="-120"/>
              </a:rPr>
              <a:t>Confusion Matrix</a:t>
            </a:r>
            <a:endParaRPr lang="en-US" sz="1445" dirty="0"/>
          </a:p>
        </p:txBody>
      </p:sp>
      <p:pic>
        <p:nvPicPr>
          <p:cNvPr id="6" name="Image 1" descr="preencoded.png">    </p:cNvPr>
          <p:cNvPicPr>
            <a:picLocks noChangeAspect="1"/>
          </p:cNvPicPr>
          <p:nvPr/>
        </p:nvPicPr>
        <p:blipFill>
          <a:blip r:embed="rId2"/>
          <a:stretch>
            <a:fillRect/>
          </a:stretch>
        </p:blipFill>
        <p:spPr>
          <a:xfrm>
            <a:off x="2957870" y="1926074"/>
            <a:ext cx="6397347" cy="5318046"/>
          </a:xfrm>
          <a:prstGeom prst="rect">
            <a:avLst/>
          </a:prstGeom>
        </p:spPr>
      </p:pic>
      <p:sp>
        <p:nvSpPr>
          <p:cNvPr id="7" name="Text 3"/>
          <p:cNvSpPr/>
          <p:nvPr/>
        </p:nvSpPr>
        <p:spPr>
          <a:xfrm>
            <a:off x="2957870" y="7450455"/>
            <a:ext cx="8714661" cy="275153"/>
          </a:xfrm>
          <a:prstGeom prst="rect">
            <a:avLst/>
          </a:prstGeom>
          <a:noFill/>
          <a:ln/>
        </p:spPr>
        <p:txBody>
          <a:bodyPr wrap="none" rtlCol="0" anchor="t"/>
          <a:lstStyle/>
          <a:p>
            <a:pPr indent="0" marL="0">
              <a:lnSpc>
                <a:spcPts val="2167"/>
              </a:lnSpc>
              <a:buNone/>
            </a:pPr>
            <a:endParaRPr lang="en-US" sz="144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2037993" y="1787366"/>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Model Evaluation</a:t>
            </a:r>
            <a:endParaRPr lang="en-US" sz="4374" dirty="0"/>
          </a:p>
        </p:txBody>
      </p:sp>
      <p:sp>
        <p:nvSpPr>
          <p:cNvPr id="7" name="Shape 3"/>
          <p:cNvSpPr/>
          <p:nvPr/>
        </p:nvSpPr>
        <p:spPr>
          <a:xfrm>
            <a:off x="2037993" y="4628555"/>
            <a:ext cx="10554414" cy="27742"/>
          </a:xfrm>
          <a:prstGeom prst="rect">
            <a:avLst/>
          </a:prstGeom>
          <a:solidFill>
            <a:srgbClr val="B380FF"/>
          </a:solidFill>
          <a:ln/>
        </p:spPr>
      </p:sp>
      <p:sp>
        <p:nvSpPr>
          <p:cNvPr id="8" name="Shape 4"/>
          <p:cNvSpPr/>
          <p:nvPr/>
        </p:nvSpPr>
        <p:spPr>
          <a:xfrm>
            <a:off x="4607183" y="3851017"/>
            <a:ext cx="27742" cy="777597"/>
          </a:xfrm>
          <a:prstGeom prst="rect">
            <a:avLst/>
          </a:prstGeom>
          <a:solidFill>
            <a:srgbClr val="B380FF"/>
          </a:solidFill>
          <a:ln/>
        </p:spPr>
      </p:sp>
      <p:sp>
        <p:nvSpPr>
          <p:cNvPr id="9" name="Shape 5"/>
          <p:cNvSpPr/>
          <p:nvPr/>
        </p:nvSpPr>
        <p:spPr>
          <a:xfrm>
            <a:off x="4371142" y="4378583"/>
            <a:ext cx="499943" cy="499943"/>
          </a:xfrm>
          <a:prstGeom prst="roundRect">
            <a:avLst>
              <a:gd name="adj" fmla="val 13333"/>
            </a:avLst>
          </a:prstGeom>
          <a:solidFill>
            <a:srgbClr val="1A1A21"/>
          </a:solidFill>
          <a:ln/>
        </p:spPr>
      </p:sp>
      <p:sp>
        <p:nvSpPr>
          <p:cNvPr id="10" name="Text 6"/>
          <p:cNvSpPr/>
          <p:nvPr/>
        </p:nvSpPr>
        <p:spPr>
          <a:xfrm>
            <a:off x="4550569" y="4420255"/>
            <a:ext cx="140970"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1" name="Text 7"/>
          <p:cNvSpPr/>
          <p:nvPr/>
        </p:nvSpPr>
        <p:spPr>
          <a:xfrm>
            <a:off x="3221355" y="2814995"/>
            <a:ext cx="2799397" cy="347186"/>
          </a:xfrm>
          <a:prstGeom prst="rect">
            <a:avLst/>
          </a:prstGeom>
          <a:noFill/>
          <a:ln/>
        </p:spPr>
        <p:txBody>
          <a:bodyPr wrap="none" rtlCol="0" anchor="t"/>
          <a:lstStyle/>
          <a:p>
            <a:pPr algn="ctr" indent="0" marL="0">
              <a:lnSpc>
                <a:spcPts val="2734"/>
              </a:lnSpc>
              <a:buNone/>
            </a:pPr>
            <a:r>
              <a:rPr lang="en-US" sz="2187" dirty="0">
                <a:solidFill>
                  <a:srgbClr val="B380FF"/>
                </a:solidFill>
                <a:latin typeface="Sora" pitchFamily="34" charset="0"/>
                <a:ea typeface="Sora" pitchFamily="34" charset="-122"/>
                <a:cs typeface="Sora" pitchFamily="34" charset="-120"/>
              </a:rPr>
              <a:t>Logistic Regression</a:t>
            </a:r>
            <a:endParaRPr lang="en-US" sz="2187" dirty="0"/>
          </a:p>
        </p:txBody>
      </p:sp>
      <p:sp>
        <p:nvSpPr>
          <p:cNvPr id="12" name="Text 8"/>
          <p:cNvSpPr/>
          <p:nvPr/>
        </p:nvSpPr>
        <p:spPr>
          <a:xfrm>
            <a:off x="2260163" y="3295412"/>
            <a:ext cx="4721781" cy="333256"/>
          </a:xfrm>
          <a:prstGeom prst="rect">
            <a:avLst/>
          </a:prstGeom>
          <a:noFill/>
          <a:ln/>
        </p:spPr>
        <p:txBody>
          <a:bodyPr wrap="none" rtlCol="0" anchor="t"/>
          <a:lstStyle/>
          <a:p>
            <a:pPr algn="ct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Accuracy: 82%, Balanced performance.</a:t>
            </a:r>
            <a:endParaRPr lang="en-US" sz="1750" dirty="0"/>
          </a:p>
        </p:txBody>
      </p:sp>
      <p:sp>
        <p:nvSpPr>
          <p:cNvPr id="13" name="Shape 9"/>
          <p:cNvSpPr/>
          <p:nvPr/>
        </p:nvSpPr>
        <p:spPr>
          <a:xfrm>
            <a:off x="7301329" y="4628495"/>
            <a:ext cx="27742" cy="777597"/>
          </a:xfrm>
          <a:prstGeom prst="rect">
            <a:avLst/>
          </a:prstGeom>
          <a:solidFill>
            <a:srgbClr val="B380FF"/>
          </a:solidFill>
          <a:ln/>
        </p:spPr>
      </p:sp>
      <p:sp>
        <p:nvSpPr>
          <p:cNvPr id="14" name="Shape 10"/>
          <p:cNvSpPr/>
          <p:nvPr/>
        </p:nvSpPr>
        <p:spPr>
          <a:xfrm>
            <a:off x="7065288" y="4378583"/>
            <a:ext cx="499943" cy="499943"/>
          </a:xfrm>
          <a:prstGeom prst="roundRect">
            <a:avLst>
              <a:gd name="adj" fmla="val 13333"/>
            </a:avLst>
          </a:prstGeom>
          <a:solidFill>
            <a:srgbClr val="1A1A21"/>
          </a:solidFill>
          <a:ln/>
        </p:spPr>
      </p:sp>
      <p:sp>
        <p:nvSpPr>
          <p:cNvPr id="15" name="Text 11"/>
          <p:cNvSpPr/>
          <p:nvPr/>
        </p:nvSpPr>
        <p:spPr>
          <a:xfrm>
            <a:off x="7211378" y="4420255"/>
            <a:ext cx="207645"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6" name="Text 12"/>
          <p:cNvSpPr/>
          <p:nvPr/>
        </p:nvSpPr>
        <p:spPr>
          <a:xfrm>
            <a:off x="5926455" y="5628442"/>
            <a:ext cx="2777490" cy="347186"/>
          </a:xfrm>
          <a:prstGeom prst="rect">
            <a:avLst/>
          </a:prstGeom>
          <a:noFill/>
          <a:ln/>
        </p:spPr>
        <p:txBody>
          <a:bodyPr wrap="none" rtlCol="0" anchor="t"/>
          <a:lstStyle/>
          <a:p>
            <a:pPr algn="ctr" indent="0" marL="0">
              <a:lnSpc>
                <a:spcPts val="2734"/>
              </a:lnSpc>
              <a:buNone/>
            </a:pPr>
            <a:r>
              <a:rPr lang="en-US" sz="2187" dirty="0">
                <a:solidFill>
                  <a:srgbClr val="B380FF"/>
                </a:solidFill>
                <a:latin typeface="Sora" pitchFamily="34" charset="0"/>
                <a:ea typeface="Sora" pitchFamily="34" charset="-122"/>
                <a:cs typeface="Sora" pitchFamily="34" charset="-120"/>
              </a:rPr>
              <a:t>Random Forest</a:t>
            </a:r>
            <a:endParaRPr lang="en-US" sz="2187" dirty="0"/>
          </a:p>
        </p:txBody>
      </p:sp>
      <p:sp>
        <p:nvSpPr>
          <p:cNvPr id="17" name="Text 13"/>
          <p:cNvSpPr/>
          <p:nvPr/>
        </p:nvSpPr>
        <p:spPr>
          <a:xfrm>
            <a:off x="4954310" y="6108859"/>
            <a:ext cx="4721781" cy="333256"/>
          </a:xfrm>
          <a:prstGeom prst="rect">
            <a:avLst/>
          </a:prstGeom>
          <a:noFill/>
          <a:ln/>
        </p:spPr>
        <p:txBody>
          <a:bodyPr wrap="none" rtlCol="0" anchor="t"/>
          <a:lstStyle/>
          <a:p>
            <a:pPr algn="ct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Accuracy: 89%, Best overall performance.</a:t>
            </a:r>
            <a:endParaRPr lang="en-US" sz="1750" dirty="0"/>
          </a:p>
        </p:txBody>
      </p:sp>
      <p:sp>
        <p:nvSpPr>
          <p:cNvPr id="18" name="Shape 14"/>
          <p:cNvSpPr/>
          <p:nvPr/>
        </p:nvSpPr>
        <p:spPr>
          <a:xfrm>
            <a:off x="9995475" y="3851017"/>
            <a:ext cx="27742" cy="777597"/>
          </a:xfrm>
          <a:prstGeom prst="rect">
            <a:avLst/>
          </a:prstGeom>
          <a:solidFill>
            <a:srgbClr val="B380FF"/>
          </a:solidFill>
          <a:ln/>
        </p:spPr>
      </p:sp>
      <p:sp>
        <p:nvSpPr>
          <p:cNvPr id="19" name="Shape 15"/>
          <p:cNvSpPr/>
          <p:nvPr/>
        </p:nvSpPr>
        <p:spPr>
          <a:xfrm>
            <a:off x="9759434" y="4378583"/>
            <a:ext cx="499943" cy="499943"/>
          </a:xfrm>
          <a:prstGeom prst="roundRect">
            <a:avLst>
              <a:gd name="adj" fmla="val 13333"/>
            </a:avLst>
          </a:prstGeom>
          <a:solidFill>
            <a:srgbClr val="1A1A21"/>
          </a:solidFill>
          <a:ln/>
        </p:spPr>
      </p:sp>
      <p:sp>
        <p:nvSpPr>
          <p:cNvPr id="20" name="Text 16"/>
          <p:cNvSpPr/>
          <p:nvPr/>
        </p:nvSpPr>
        <p:spPr>
          <a:xfrm>
            <a:off x="9906000" y="4420255"/>
            <a:ext cx="206693"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21" name="Text 17"/>
          <p:cNvSpPr/>
          <p:nvPr/>
        </p:nvSpPr>
        <p:spPr>
          <a:xfrm>
            <a:off x="8620601" y="2814995"/>
            <a:ext cx="2777490" cy="347186"/>
          </a:xfrm>
          <a:prstGeom prst="rect">
            <a:avLst/>
          </a:prstGeom>
          <a:noFill/>
          <a:ln/>
        </p:spPr>
        <p:txBody>
          <a:bodyPr wrap="none" rtlCol="0" anchor="t"/>
          <a:lstStyle/>
          <a:p>
            <a:pPr algn="ctr" indent="0" marL="0">
              <a:lnSpc>
                <a:spcPts val="2734"/>
              </a:lnSpc>
              <a:buNone/>
            </a:pPr>
            <a:r>
              <a:rPr lang="en-US" sz="2187" dirty="0">
                <a:solidFill>
                  <a:srgbClr val="B380FF"/>
                </a:solidFill>
                <a:latin typeface="Sora" pitchFamily="34" charset="0"/>
                <a:ea typeface="Sora" pitchFamily="34" charset="-122"/>
                <a:cs typeface="Sora" pitchFamily="34" charset="-120"/>
              </a:rPr>
              <a:t>SVM (RBF)</a:t>
            </a:r>
            <a:endParaRPr lang="en-US" sz="2187" dirty="0"/>
          </a:p>
        </p:txBody>
      </p:sp>
      <p:sp>
        <p:nvSpPr>
          <p:cNvPr id="22" name="Text 18"/>
          <p:cNvSpPr/>
          <p:nvPr/>
        </p:nvSpPr>
        <p:spPr>
          <a:xfrm>
            <a:off x="7648456" y="3295412"/>
            <a:ext cx="4721781" cy="333256"/>
          </a:xfrm>
          <a:prstGeom prst="rect">
            <a:avLst/>
          </a:prstGeom>
          <a:noFill/>
          <a:ln/>
        </p:spPr>
        <p:txBody>
          <a:bodyPr wrap="none" rtlCol="0" anchor="t"/>
          <a:lstStyle/>
          <a:p>
            <a:pPr algn="ct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Accuracy: 84%, Balanced but slower to train.</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2037993" y="1888808"/>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Business Challenge</a:t>
            </a:r>
            <a:endParaRPr lang="en-US" sz="4374" dirty="0"/>
          </a:p>
        </p:txBody>
      </p:sp>
      <p:sp>
        <p:nvSpPr>
          <p:cNvPr id="7" name="Shape 3"/>
          <p:cNvSpPr/>
          <p:nvPr/>
        </p:nvSpPr>
        <p:spPr>
          <a:xfrm>
            <a:off x="2037993" y="3166348"/>
            <a:ext cx="499943" cy="499943"/>
          </a:xfrm>
          <a:prstGeom prst="roundRect">
            <a:avLst>
              <a:gd name="adj" fmla="val 13333"/>
            </a:avLst>
          </a:prstGeom>
          <a:solidFill>
            <a:srgbClr val="1A1A21"/>
          </a:solidFill>
          <a:ln/>
        </p:spPr>
      </p:sp>
      <p:sp>
        <p:nvSpPr>
          <p:cNvPr id="8" name="Text 4"/>
          <p:cNvSpPr/>
          <p:nvPr/>
        </p:nvSpPr>
        <p:spPr>
          <a:xfrm>
            <a:off x="2217420" y="3208020"/>
            <a:ext cx="140970"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9" name="Text 5"/>
          <p:cNvSpPr/>
          <p:nvPr/>
        </p:nvSpPr>
        <p:spPr>
          <a:xfrm>
            <a:off x="2760107" y="3166348"/>
            <a:ext cx="2647950" cy="1041559"/>
          </a:xfrm>
          <a:prstGeom prst="rect">
            <a:avLst/>
          </a:prstGeom>
          <a:noFill/>
          <a:ln/>
        </p:spPr>
        <p:txBody>
          <a:bodyPr wrap="squar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Predict Term Deposit Subscriptions</a:t>
            </a:r>
            <a:endParaRPr lang="en-US" sz="2187" dirty="0"/>
          </a:p>
        </p:txBody>
      </p:sp>
      <p:sp>
        <p:nvSpPr>
          <p:cNvPr id="10" name="Text 6"/>
          <p:cNvSpPr/>
          <p:nvPr/>
        </p:nvSpPr>
        <p:spPr>
          <a:xfrm>
            <a:off x="2760107" y="4341138"/>
            <a:ext cx="2647950" cy="1999536"/>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The bank aimed to predict whether clients would subscribe to term deposits based on their demographic and campaign data.</a:t>
            </a:r>
            <a:endParaRPr lang="en-US" sz="1750" dirty="0"/>
          </a:p>
        </p:txBody>
      </p:sp>
      <p:sp>
        <p:nvSpPr>
          <p:cNvPr id="11" name="Shape 7"/>
          <p:cNvSpPr/>
          <p:nvPr/>
        </p:nvSpPr>
        <p:spPr>
          <a:xfrm>
            <a:off x="5630228" y="3166348"/>
            <a:ext cx="499943" cy="499943"/>
          </a:xfrm>
          <a:prstGeom prst="roundRect">
            <a:avLst>
              <a:gd name="adj" fmla="val 13333"/>
            </a:avLst>
          </a:prstGeom>
          <a:solidFill>
            <a:srgbClr val="1A1A21"/>
          </a:solidFill>
          <a:ln/>
        </p:spPr>
      </p:sp>
      <p:sp>
        <p:nvSpPr>
          <p:cNvPr id="12" name="Text 8"/>
          <p:cNvSpPr/>
          <p:nvPr/>
        </p:nvSpPr>
        <p:spPr>
          <a:xfrm>
            <a:off x="5776317" y="3208020"/>
            <a:ext cx="207645"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3" name="Text 9"/>
          <p:cNvSpPr/>
          <p:nvPr/>
        </p:nvSpPr>
        <p:spPr>
          <a:xfrm>
            <a:off x="6352342" y="3166348"/>
            <a:ext cx="2647950" cy="694373"/>
          </a:xfrm>
          <a:prstGeom prst="rect">
            <a:avLst/>
          </a:prstGeom>
          <a:noFill/>
          <a:ln/>
        </p:spPr>
        <p:txBody>
          <a:bodyPr wrap="squar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Target Clients Effectively</a:t>
            </a:r>
            <a:endParaRPr lang="en-US" sz="2187" dirty="0"/>
          </a:p>
        </p:txBody>
      </p:sp>
      <p:sp>
        <p:nvSpPr>
          <p:cNvPr id="14" name="Text 10"/>
          <p:cNvSpPr/>
          <p:nvPr/>
        </p:nvSpPr>
        <p:spPr>
          <a:xfrm>
            <a:off x="6352342" y="3993952"/>
            <a:ext cx="2647950" cy="1999536"/>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Accurate predictions would help the bank target potential clients more efficiently and increase campaign success rates.</a:t>
            </a:r>
            <a:endParaRPr lang="en-US" sz="1750" dirty="0"/>
          </a:p>
        </p:txBody>
      </p:sp>
      <p:sp>
        <p:nvSpPr>
          <p:cNvPr id="15" name="Shape 11"/>
          <p:cNvSpPr/>
          <p:nvPr/>
        </p:nvSpPr>
        <p:spPr>
          <a:xfrm>
            <a:off x="9222462" y="3166348"/>
            <a:ext cx="499943" cy="499943"/>
          </a:xfrm>
          <a:prstGeom prst="roundRect">
            <a:avLst>
              <a:gd name="adj" fmla="val 13333"/>
            </a:avLst>
          </a:prstGeom>
          <a:solidFill>
            <a:srgbClr val="1A1A21"/>
          </a:solidFill>
          <a:ln/>
        </p:spPr>
      </p:sp>
      <p:sp>
        <p:nvSpPr>
          <p:cNvPr id="16" name="Text 12"/>
          <p:cNvSpPr/>
          <p:nvPr/>
        </p:nvSpPr>
        <p:spPr>
          <a:xfrm>
            <a:off x="9369028" y="3208020"/>
            <a:ext cx="206693" cy="416481"/>
          </a:xfrm>
          <a:prstGeom prst="rect">
            <a:avLst/>
          </a:prstGeom>
          <a:noFill/>
          <a:ln/>
        </p:spPr>
        <p:txBody>
          <a:bodyPr wrap="none" rtlCol="0" anchor="t"/>
          <a:lstStyle/>
          <a:p>
            <a:pPr algn="ctr" indent="0" marL="0">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7" name="Text 13"/>
          <p:cNvSpPr/>
          <p:nvPr/>
        </p:nvSpPr>
        <p:spPr>
          <a:xfrm>
            <a:off x="9944576" y="3166348"/>
            <a:ext cx="2647950" cy="694373"/>
          </a:xfrm>
          <a:prstGeom prst="rect">
            <a:avLst/>
          </a:prstGeom>
          <a:noFill/>
          <a:ln/>
        </p:spPr>
        <p:txBody>
          <a:bodyPr wrap="squar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Reduce Marketing Costs</a:t>
            </a:r>
            <a:endParaRPr lang="en-US" sz="2187" dirty="0"/>
          </a:p>
        </p:txBody>
      </p:sp>
      <p:sp>
        <p:nvSpPr>
          <p:cNvPr id="18" name="Text 14"/>
          <p:cNvSpPr/>
          <p:nvPr/>
        </p:nvSpPr>
        <p:spPr>
          <a:xfrm>
            <a:off x="9944576" y="3993952"/>
            <a:ext cx="2647950" cy="1666280"/>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Focusing efforts on likely subscribers would help the bank reduce unnecessary marketing expenses.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416493"/>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Recommendations</a:t>
            </a:r>
            <a:endParaRPr lang="en-US" sz="4374" dirty="0"/>
          </a:p>
        </p:txBody>
      </p:sp>
      <p:pic>
        <p:nvPicPr>
          <p:cNvPr id="5" name="Image 1" descr="preencoded.png">    </p:cNvPr>
          <p:cNvPicPr>
            <a:picLocks noChangeAspect="1"/>
          </p:cNvPicPr>
          <p:nvPr/>
        </p:nvPicPr>
        <p:blipFill>
          <a:blip r:embed="rId2"/>
          <a:stretch>
            <a:fillRect/>
          </a:stretch>
        </p:blipFill>
        <p:spPr>
          <a:xfrm>
            <a:off x="2037993" y="3555206"/>
            <a:ext cx="555427" cy="555427"/>
          </a:xfrm>
          <a:prstGeom prst="rect">
            <a:avLst/>
          </a:prstGeom>
        </p:spPr>
      </p:pic>
      <p:sp>
        <p:nvSpPr>
          <p:cNvPr id="6" name="Text 2"/>
          <p:cNvSpPr/>
          <p:nvPr/>
        </p:nvSpPr>
        <p:spPr>
          <a:xfrm>
            <a:off x="2037993" y="4332803"/>
            <a:ext cx="2777490"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Target Clients</a:t>
            </a:r>
            <a:endParaRPr lang="en-US" sz="2187" dirty="0"/>
          </a:p>
        </p:txBody>
      </p:sp>
      <p:sp>
        <p:nvSpPr>
          <p:cNvPr id="7" name="Text 3"/>
          <p:cNvSpPr/>
          <p:nvPr/>
        </p:nvSpPr>
        <p:spPr>
          <a:xfrm>
            <a:off x="2037993" y="4813221"/>
            <a:ext cx="3295888" cy="999768"/>
          </a:xfrm>
          <a:prstGeom prst="rect">
            <a:avLst/>
          </a:prstGeom>
          <a:noFill/>
          <a:ln/>
        </p:spPr>
        <p:txBody>
          <a:bodyPr wrap="squar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Implement Random Forest model to target clients with higher subscription likelihood.</a:t>
            </a:r>
            <a:endParaRPr lang="en-US" sz="1750" dirty="0"/>
          </a:p>
        </p:txBody>
      </p:sp>
      <p:pic>
        <p:nvPicPr>
          <p:cNvPr id="8" name="Image 2" descr="preencoded.png">    </p:cNvPr>
          <p:cNvPicPr>
            <a:picLocks noChangeAspect="1"/>
          </p:cNvPicPr>
          <p:nvPr/>
        </p:nvPicPr>
        <p:blipFill>
          <a:blip r:embed="rId3"/>
          <a:stretch>
            <a:fillRect/>
          </a:stretch>
        </p:blipFill>
        <p:spPr>
          <a:xfrm>
            <a:off x="5667137" y="3555206"/>
            <a:ext cx="555427" cy="555427"/>
          </a:xfrm>
          <a:prstGeom prst="rect">
            <a:avLst/>
          </a:prstGeom>
        </p:spPr>
      </p:pic>
      <p:sp>
        <p:nvSpPr>
          <p:cNvPr id="9" name="Text 4"/>
          <p:cNvSpPr/>
          <p:nvPr/>
        </p:nvSpPr>
        <p:spPr>
          <a:xfrm>
            <a:off x="5667137" y="4332803"/>
            <a:ext cx="3020973"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Monitor Performance</a:t>
            </a:r>
            <a:endParaRPr lang="en-US" sz="2187" dirty="0"/>
          </a:p>
        </p:txBody>
      </p:sp>
      <p:sp>
        <p:nvSpPr>
          <p:cNvPr id="10" name="Text 5"/>
          <p:cNvSpPr/>
          <p:nvPr/>
        </p:nvSpPr>
        <p:spPr>
          <a:xfrm>
            <a:off x="5667137" y="4813221"/>
            <a:ext cx="3296007" cy="999768"/>
          </a:xfrm>
          <a:prstGeom prst="rect">
            <a:avLst/>
          </a:prstGeom>
          <a:noFill/>
          <a:ln/>
        </p:spPr>
        <p:txBody>
          <a:bodyPr wrap="squar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Continuously monitor model performance and update with new data.</a:t>
            </a:r>
            <a:endParaRPr lang="en-US" sz="1750" dirty="0"/>
          </a:p>
        </p:txBody>
      </p:sp>
      <p:pic>
        <p:nvPicPr>
          <p:cNvPr id="11" name="Image 3" descr="preencoded.png">    </p:cNvPr>
          <p:cNvPicPr>
            <a:picLocks noChangeAspect="1"/>
          </p:cNvPicPr>
          <p:nvPr/>
        </p:nvPicPr>
        <p:blipFill>
          <a:blip r:embed="rId4"/>
          <a:stretch>
            <a:fillRect/>
          </a:stretch>
        </p:blipFill>
        <p:spPr>
          <a:xfrm>
            <a:off x="9296400" y="3555206"/>
            <a:ext cx="555427" cy="555427"/>
          </a:xfrm>
          <a:prstGeom prst="rect">
            <a:avLst/>
          </a:prstGeom>
        </p:spPr>
      </p:pic>
      <p:sp>
        <p:nvSpPr>
          <p:cNvPr id="12" name="Text 6"/>
          <p:cNvSpPr/>
          <p:nvPr/>
        </p:nvSpPr>
        <p:spPr>
          <a:xfrm>
            <a:off x="9296400" y="4332803"/>
            <a:ext cx="2777490"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Refine Strategies</a:t>
            </a:r>
            <a:endParaRPr lang="en-US" sz="2187" dirty="0"/>
          </a:p>
        </p:txBody>
      </p:sp>
      <p:sp>
        <p:nvSpPr>
          <p:cNvPr id="13" name="Text 7"/>
          <p:cNvSpPr/>
          <p:nvPr/>
        </p:nvSpPr>
        <p:spPr>
          <a:xfrm>
            <a:off x="9296400" y="4813221"/>
            <a:ext cx="3296007" cy="999768"/>
          </a:xfrm>
          <a:prstGeom prst="rect">
            <a:avLst/>
          </a:prstGeom>
          <a:noFill/>
          <a:ln/>
        </p:spPr>
        <p:txBody>
          <a:bodyPr wrap="squar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Customize marketing strategies based on client profiles predicted by the model.</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34760"/>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Follow-up Plan</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Model Deployment</a:t>
            </a:r>
            <a:endParaRPr lang="en-US" sz="2187" dirty="0"/>
          </a:p>
        </p:txBody>
      </p:sp>
      <p:sp>
        <p:nvSpPr>
          <p:cNvPr id="8" name="Text 3"/>
          <p:cNvSpPr/>
          <p:nvPr/>
        </p:nvSpPr>
        <p:spPr>
          <a:xfrm>
            <a:off x="2277428" y="2664976"/>
            <a:ext cx="7862173" cy="333256"/>
          </a:xfrm>
          <a:prstGeom prst="rect">
            <a:avLst/>
          </a:prstGeom>
          <a:noFill/>
          <a:ln/>
        </p:spPr>
        <p:txBody>
          <a:bodyPr wrap="non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Integrate the Random Forest model into the bank's marketing system.</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3476268"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Performance Monitoring</a:t>
            </a:r>
            <a:endParaRPr lang="en-US" sz="2187" dirty="0"/>
          </a:p>
        </p:txBody>
      </p:sp>
      <p:sp>
        <p:nvSpPr>
          <p:cNvPr id="11" name="Text 5"/>
          <p:cNvSpPr/>
          <p:nvPr/>
        </p:nvSpPr>
        <p:spPr>
          <a:xfrm>
            <a:off x="2277428" y="4442460"/>
            <a:ext cx="7862173" cy="333256"/>
          </a:xfrm>
          <a:prstGeom prst="rect">
            <a:avLst/>
          </a:prstGeom>
          <a:noFill/>
          <a:ln/>
        </p:spPr>
        <p:txBody>
          <a:bodyPr wrap="non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Continuously evaluate the model's accuracy and update it with new data.</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algn="l" indent="0" marL="0">
              <a:lnSpc>
                <a:spcPts val="2734"/>
              </a:lnSpc>
              <a:buNone/>
            </a:pPr>
            <a:r>
              <a:rPr lang="en-US" sz="2187" dirty="0">
                <a:solidFill>
                  <a:srgbClr val="B380FF"/>
                </a:solidFill>
                <a:latin typeface="Sora" pitchFamily="34" charset="0"/>
                <a:ea typeface="Sora" pitchFamily="34" charset="-122"/>
                <a:cs typeface="Sora" pitchFamily="34" charset="-120"/>
              </a:rPr>
              <a:t>Feedback Loop</a:t>
            </a:r>
            <a:endParaRPr lang="en-US" sz="2187" dirty="0"/>
          </a:p>
        </p:txBody>
      </p:sp>
      <p:sp>
        <p:nvSpPr>
          <p:cNvPr id="14" name="Text 7"/>
          <p:cNvSpPr/>
          <p:nvPr/>
        </p:nvSpPr>
        <p:spPr>
          <a:xfrm>
            <a:off x="2277428" y="6219944"/>
            <a:ext cx="7862173" cy="666512"/>
          </a:xfrm>
          <a:prstGeom prst="rect">
            <a:avLst/>
          </a:prstGeom>
          <a:noFill/>
          <a:ln/>
        </p:spPr>
        <p:txBody>
          <a:bodyPr wrap="square" rtlCol="0" anchor="t"/>
          <a:lstStyle/>
          <a:p>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Collect feedback on campaign outcomes and refine the model and strategies.</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723668"/>
            <a:ext cx="10146625"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Future Work and Recommendations</a:t>
            </a:r>
            <a:endParaRPr lang="en-US" sz="4374" dirty="0"/>
          </a:p>
        </p:txBody>
      </p:sp>
      <p:sp>
        <p:nvSpPr>
          <p:cNvPr id="5" name="Text 2"/>
          <p:cNvSpPr/>
          <p:nvPr/>
        </p:nvSpPr>
        <p:spPr>
          <a:xfrm>
            <a:off x="2393394" y="2862382"/>
            <a:ext cx="10199013" cy="666512"/>
          </a:xfrm>
          <a:prstGeom prst="rect">
            <a:avLst/>
          </a:prstGeom>
          <a:noFill/>
          <a:ln/>
        </p:spPr>
        <p:txBody>
          <a:bodyPr wrap="square" rtlCol="0" anchor="t"/>
          <a:lstStyle/>
          <a:p>
            <a:pPr algn="l" marL="342900" indent="-342900">
              <a:lnSpc>
                <a:spcPts val="2624"/>
              </a:lnSpc>
              <a:buSzPct val="100000"/>
              <a:buFont typeface="+mj-lt"/>
              <a:buAutoNum type="arabicPeriod" startAt="1"/>
            </a:pPr>
            <a:r>
              <a:rPr lang="en-US" sz="1750" b="1" dirty="0">
                <a:solidFill>
                  <a:srgbClr val="E0D6DE"/>
                </a:solidFill>
                <a:latin typeface="Noto Sans TC" pitchFamily="34" charset="0"/>
                <a:ea typeface="Noto Sans TC" pitchFamily="34" charset="-122"/>
                <a:cs typeface="Noto Sans TC" pitchFamily="34" charset="-120"/>
              </a:rPr>
              <a:t>Hyperparameter Tuning:</a:t>
            </a:r>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Further optimize hyperparameters for the Random Forest and SVM models to potentially improve performance.</a:t>
            </a:r>
            <a:endParaRPr lang="en-US" sz="1750" dirty="0"/>
          </a:p>
        </p:txBody>
      </p:sp>
      <p:sp>
        <p:nvSpPr>
          <p:cNvPr id="6" name="Text 3"/>
          <p:cNvSpPr/>
          <p:nvPr/>
        </p:nvSpPr>
        <p:spPr>
          <a:xfrm>
            <a:off x="2393394" y="3606641"/>
            <a:ext cx="10199013" cy="666512"/>
          </a:xfrm>
          <a:prstGeom prst="rect">
            <a:avLst/>
          </a:prstGeom>
          <a:noFill/>
          <a:ln/>
        </p:spPr>
        <p:txBody>
          <a:bodyPr wrap="square" rtlCol="0" anchor="t"/>
          <a:lstStyle/>
          <a:p>
            <a:pPr algn="l" marL="342900" indent="-342900">
              <a:lnSpc>
                <a:spcPts val="2624"/>
              </a:lnSpc>
              <a:buSzPct val="100000"/>
              <a:buFont typeface="+mj-lt"/>
              <a:buAutoNum type="arabicPeriod" startAt="2"/>
            </a:pPr>
            <a:r>
              <a:rPr lang="en-US" sz="1750" b="1" dirty="0">
                <a:solidFill>
                  <a:srgbClr val="E0D6DE"/>
                </a:solidFill>
                <a:latin typeface="Noto Sans TC" pitchFamily="34" charset="0"/>
                <a:ea typeface="Noto Sans TC" pitchFamily="34" charset="-122"/>
                <a:cs typeface="Noto Sans TC" pitchFamily="34" charset="-120"/>
              </a:rPr>
              <a:t>Ensemble Methods:</a:t>
            </a:r>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Investigate combining multiple models through techniques like stacking or boosting to leverage the strengths of each approach.</a:t>
            </a:r>
            <a:endParaRPr lang="en-US" sz="1750" dirty="0"/>
          </a:p>
        </p:txBody>
      </p:sp>
      <p:sp>
        <p:nvSpPr>
          <p:cNvPr id="7" name="Text 4"/>
          <p:cNvSpPr/>
          <p:nvPr/>
        </p:nvSpPr>
        <p:spPr>
          <a:xfrm>
            <a:off x="2393394" y="4350901"/>
            <a:ext cx="10199013" cy="666512"/>
          </a:xfrm>
          <a:prstGeom prst="rect">
            <a:avLst/>
          </a:prstGeom>
          <a:noFill/>
          <a:ln/>
        </p:spPr>
        <p:txBody>
          <a:bodyPr wrap="square" rtlCol="0" anchor="t"/>
          <a:lstStyle/>
          <a:p>
            <a:pPr algn="l" marL="342900" indent="-342900">
              <a:lnSpc>
                <a:spcPts val="2624"/>
              </a:lnSpc>
              <a:buSzPct val="100000"/>
              <a:buFont typeface="+mj-lt"/>
              <a:buAutoNum type="arabicPeriod" startAt="3"/>
            </a:pPr>
            <a:r>
              <a:rPr lang="en-US" sz="1750" b="1" dirty="0">
                <a:solidFill>
                  <a:srgbClr val="E0D6DE"/>
                </a:solidFill>
                <a:latin typeface="Noto Sans TC" pitchFamily="34" charset="0"/>
                <a:ea typeface="Noto Sans TC" pitchFamily="34" charset="-122"/>
                <a:cs typeface="Noto Sans TC" pitchFamily="34" charset="-120"/>
              </a:rPr>
              <a:t>Feature Engineering:</a:t>
            </a:r>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Explore additional feature engineering to uncover more predictive attributes in the dataset.</a:t>
            </a:r>
            <a:endParaRPr lang="en-US" sz="1750" dirty="0"/>
          </a:p>
        </p:txBody>
      </p:sp>
      <p:sp>
        <p:nvSpPr>
          <p:cNvPr id="8" name="Text 5"/>
          <p:cNvSpPr/>
          <p:nvPr/>
        </p:nvSpPr>
        <p:spPr>
          <a:xfrm>
            <a:off x="2393394" y="5095161"/>
            <a:ext cx="10199013" cy="666512"/>
          </a:xfrm>
          <a:prstGeom prst="rect">
            <a:avLst/>
          </a:prstGeom>
          <a:noFill/>
          <a:ln/>
        </p:spPr>
        <p:txBody>
          <a:bodyPr wrap="square" rtlCol="0" anchor="t"/>
          <a:lstStyle/>
          <a:p>
            <a:pPr algn="l" marL="342900" indent="-342900">
              <a:lnSpc>
                <a:spcPts val="2624"/>
              </a:lnSpc>
              <a:buSzPct val="100000"/>
              <a:buFont typeface="+mj-lt"/>
              <a:buAutoNum type="arabicPeriod" startAt="4"/>
            </a:pPr>
            <a:r>
              <a:rPr lang="en-US" sz="1750" b="1" dirty="0">
                <a:solidFill>
                  <a:srgbClr val="E0D6DE"/>
                </a:solidFill>
                <a:latin typeface="Noto Sans TC" pitchFamily="34" charset="0"/>
                <a:ea typeface="Noto Sans TC" pitchFamily="34" charset="-122"/>
                <a:cs typeface="Noto Sans TC" pitchFamily="34" charset="-120"/>
              </a:rPr>
              <a:t>Cross-Validation:</a:t>
            </a:r>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Implement k-fold cross-validation to ensure the models generalize well and provide more reliable performance metrics.</a:t>
            </a:r>
            <a:endParaRPr lang="en-US" sz="1750" dirty="0"/>
          </a:p>
        </p:txBody>
      </p:sp>
      <p:sp>
        <p:nvSpPr>
          <p:cNvPr id="9" name="Text 6"/>
          <p:cNvSpPr/>
          <p:nvPr/>
        </p:nvSpPr>
        <p:spPr>
          <a:xfrm>
            <a:off x="2393394" y="5839420"/>
            <a:ext cx="10199013" cy="666512"/>
          </a:xfrm>
          <a:prstGeom prst="rect">
            <a:avLst/>
          </a:prstGeom>
          <a:noFill/>
          <a:ln/>
        </p:spPr>
        <p:txBody>
          <a:bodyPr wrap="square" rtlCol="0" anchor="t"/>
          <a:lstStyle/>
          <a:p>
            <a:pPr algn="l" marL="342900" indent="-342900">
              <a:lnSpc>
                <a:spcPts val="2624"/>
              </a:lnSpc>
              <a:buSzPct val="100000"/>
              <a:buFont typeface="+mj-lt"/>
              <a:buAutoNum type="arabicPeriod" startAt="5"/>
            </a:pPr>
            <a:r>
              <a:rPr lang="en-US" sz="1750" b="1" dirty="0">
                <a:solidFill>
                  <a:srgbClr val="E0D6DE"/>
                </a:solidFill>
                <a:latin typeface="Noto Sans TC" pitchFamily="34" charset="0"/>
                <a:ea typeface="Noto Sans TC" pitchFamily="34" charset="-122"/>
                <a:cs typeface="Noto Sans TC" pitchFamily="34" charset="-120"/>
              </a:rPr>
              <a:t>Ongoing Monitoring:</a:t>
            </a:r>
            <a:pPr algn="l"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 Continuously monitor the models' performance and update them with new data to maintain high accuracy over time.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123122"/>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Conclusion</a:t>
            </a:r>
            <a:endParaRPr lang="en-US" sz="4374" dirty="0"/>
          </a:p>
        </p:txBody>
      </p:sp>
      <p:sp>
        <p:nvSpPr>
          <p:cNvPr id="5" name="Text 2"/>
          <p:cNvSpPr/>
          <p:nvPr/>
        </p:nvSpPr>
        <p:spPr>
          <a:xfrm>
            <a:off x="2260163" y="3402687"/>
            <a:ext cx="4829056"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Predictive Analytics</a:t>
            </a:r>
            <a:endParaRPr lang="en-US" sz="1750" dirty="0"/>
          </a:p>
        </p:txBody>
      </p:sp>
      <p:sp>
        <p:nvSpPr>
          <p:cNvPr id="6" name="Text 3"/>
          <p:cNvSpPr/>
          <p:nvPr/>
        </p:nvSpPr>
        <p:spPr>
          <a:xfrm>
            <a:off x="7541181" y="3402687"/>
            <a:ext cx="4829056"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Significantly improve marketing efficiency and success rate.</a:t>
            </a:r>
            <a:endParaRPr lang="en-US" sz="1750" dirty="0"/>
          </a:p>
        </p:txBody>
      </p:sp>
      <p:sp>
        <p:nvSpPr>
          <p:cNvPr id="7" name="Shape 4"/>
          <p:cNvSpPr/>
          <p:nvPr/>
        </p:nvSpPr>
        <p:spPr>
          <a:xfrm>
            <a:off x="2037993" y="4210050"/>
            <a:ext cx="10554414" cy="948214"/>
          </a:xfrm>
          <a:prstGeom prst="rect">
            <a:avLst/>
          </a:prstGeom>
          <a:solidFill>
            <a:srgbClr val="1A1A21"/>
          </a:solidFill>
          <a:ln/>
        </p:spPr>
      </p:sp>
      <p:sp>
        <p:nvSpPr>
          <p:cNvPr id="8" name="Text 5"/>
          <p:cNvSpPr/>
          <p:nvPr/>
        </p:nvSpPr>
        <p:spPr>
          <a:xfrm>
            <a:off x="2260163" y="4350901"/>
            <a:ext cx="4829056"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Actionable Insights</a:t>
            </a:r>
            <a:endParaRPr lang="en-US" sz="1750" dirty="0"/>
          </a:p>
        </p:txBody>
      </p:sp>
      <p:sp>
        <p:nvSpPr>
          <p:cNvPr id="9" name="Text 6"/>
          <p:cNvSpPr/>
          <p:nvPr/>
        </p:nvSpPr>
        <p:spPr>
          <a:xfrm>
            <a:off x="7541181" y="4350901"/>
            <a:ext cx="4829056"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Comprehensive evaluation and visualization for data-driven decision-making.</a:t>
            </a:r>
            <a:endParaRPr lang="en-US" sz="1750" dirty="0"/>
          </a:p>
        </p:txBody>
      </p:sp>
      <p:sp>
        <p:nvSpPr>
          <p:cNvPr id="10" name="Text 7"/>
          <p:cNvSpPr/>
          <p:nvPr/>
        </p:nvSpPr>
        <p:spPr>
          <a:xfrm>
            <a:off x="2260163" y="5299115"/>
            <a:ext cx="4829056"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Fulfillment</a:t>
            </a:r>
            <a:endParaRPr lang="en-US" sz="1750" dirty="0"/>
          </a:p>
        </p:txBody>
      </p:sp>
      <p:sp>
        <p:nvSpPr>
          <p:cNvPr id="11" name="Text 8"/>
          <p:cNvSpPr/>
          <p:nvPr/>
        </p:nvSpPr>
        <p:spPr>
          <a:xfrm>
            <a:off x="7541181" y="5299115"/>
            <a:ext cx="4829056"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Detailed process from data preprocessing to model evaluation and recommendations.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431733"/>
            <a:ext cx="5554980"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Dataset Overview</a:t>
            </a:r>
            <a:endParaRPr lang="en-US" sz="4374" dirty="0"/>
          </a:p>
        </p:txBody>
      </p:sp>
      <p:sp>
        <p:nvSpPr>
          <p:cNvPr id="5" name="Text 2"/>
          <p:cNvSpPr/>
          <p:nvPr/>
        </p:nvSpPr>
        <p:spPr>
          <a:xfrm>
            <a:off x="2037993" y="3681532"/>
            <a:ext cx="3156347" cy="694373"/>
          </a:xfrm>
          <a:prstGeom prst="rect">
            <a:avLst/>
          </a:prstGeom>
          <a:noFill/>
          <a:ln/>
        </p:spPr>
        <p:txBody>
          <a:bodyPr wrap="squar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Independent Variables</a:t>
            </a:r>
            <a:endParaRPr lang="en-US" sz="2187" dirty="0"/>
          </a:p>
        </p:txBody>
      </p:sp>
      <p:sp>
        <p:nvSpPr>
          <p:cNvPr id="6" name="Text 3"/>
          <p:cNvSpPr/>
          <p:nvPr/>
        </p:nvSpPr>
        <p:spPr>
          <a:xfrm>
            <a:off x="2037993" y="4598075"/>
            <a:ext cx="3156347" cy="999768"/>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Client demographics, campaign data, and previous outcomes.</a:t>
            </a:r>
            <a:endParaRPr lang="en-US" sz="1750" dirty="0"/>
          </a:p>
        </p:txBody>
      </p:sp>
      <p:sp>
        <p:nvSpPr>
          <p:cNvPr id="7" name="Text 4"/>
          <p:cNvSpPr/>
          <p:nvPr/>
        </p:nvSpPr>
        <p:spPr>
          <a:xfrm>
            <a:off x="5743932" y="3681532"/>
            <a:ext cx="2820472"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Dependent Variable</a:t>
            </a:r>
            <a:endParaRPr lang="en-US" sz="2187" dirty="0"/>
          </a:p>
        </p:txBody>
      </p:sp>
      <p:sp>
        <p:nvSpPr>
          <p:cNvPr id="8" name="Text 5"/>
          <p:cNvSpPr/>
          <p:nvPr/>
        </p:nvSpPr>
        <p:spPr>
          <a:xfrm>
            <a:off x="5743932" y="4250888"/>
            <a:ext cx="3156347"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Whether the client subscribed to a term deposit (yes/no).</a:t>
            </a:r>
            <a:endParaRPr lang="en-US" sz="1750" dirty="0"/>
          </a:p>
        </p:txBody>
      </p:sp>
      <p:sp>
        <p:nvSpPr>
          <p:cNvPr id="9" name="Text 6"/>
          <p:cNvSpPr/>
          <p:nvPr/>
        </p:nvSpPr>
        <p:spPr>
          <a:xfrm>
            <a:off x="9449872" y="3681532"/>
            <a:ext cx="2777490"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Dataset Size</a:t>
            </a:r>
            <a:endParaRPr lang="en-US" sz="2187" dirty="0"/>
          </a:p>
        </p:txBody>
      </p:sp>
      <p:sp>
        <p:nvSpPr>
          <p:cNvPr id="10" name="Text 7"/>
          <p:cNvSpPr/>
          <p:nvPr/>
        </p:nvSpPr>
        <p:spPr>
          <a:xfrm>
            <a:off x="9449872" y="4250888"/>
            <a:ext cx="3156347"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45,211 instances and 16 attributes.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7070C"/>
          </a:solidFill>
          <a:ln/>
        </p:spPr>
      </p:sp>
      <p:sp>
        <p:nvSpPr>
          <p:cNvPr id="4" name="Text 1"/>
          <p:cNvSpPr/>
          <p:nvPr/>
        </p:nvSpPr>
        <p:spPr>
          <a:xfrm>
            <a:off x="2380655" y="571262"/>
            <a:ext cx="5194221" cy="649248"/>
          </a:xfrm>
          <a:prstGeom prst="rect">
            <a:avLst/>
          </a:prstGeom>
          <a:noFill/>
          <a:ln/>
        </p:spPr>
        <p:txBody>
          <a:bodyPr wrap="none" rtlCol="0" anchor="t"/>
          <a:lstStyle/>
          <a:p>
            <a:pPr indent="0" marL="0">
              <a:lnSpc>
                <a:spcPts val="5112"/>
              </a:lnSpc>
              <a:buNone/>
            </a:pPr>
            <a:r>
              <a:rPr lang="en-US" sz="4090" dirty="0">
                <a:solidFill>
                  <a:srgbClr val="B380FF"/>
                </a:solidFill>
                <a:latin typeface="Sora" pitchFamily="34" charset="0"/>
                <a:ea typeface="Sora" pitchFamily="34" charset="-122"/>
                <a:cs typeface="Sora" pitchFamily="34" charset="-120"/>
              </a:rPr>
              <a:t>Dataset Overview</a:t>
            </a:r>
            <a:endParaRPr lang="en-US" sz="4090" dirty="0"/>
          </a:p>
        </p:txBody>
      </p:sp>
      <p:sp>
        <p:nvSpPr>
          <p:cNvPr id="5" name="Text 2"/>
          <p:cNvSpPr/>
          <p:nvPr/>
        </p:nvSpPr>
        <p:spPr>
          <a:xfrm>
            <a:off x="2713077" y="1604724"/>
            <a:ext cx="4348758" cy="1557933"/>
          </a:xfrm>
          <a:prstGeom prst="rect">
            <a:avLst/>
          </a:prstGeom>
          <a:noFill/>
          <a:ln/>
        </p:spPr>
        <p:txBody>
          <a:bodyPr wrap="square" rtlCol="0" anchor="t"/>
          <a:lstStyle/>
          <a:p>
            <a:pPr algn="l" marL="342900" indent="-342900">
              <a:lnSpc>
                <a:spcPts val="2454"/>
              </a:lnSpc>
              <a:buSzPct val="100000"/>
              <a:buChar char="•"/>
            </a:pPr>
            <a:r>
              <a:rPr lang="en-US" sz="1636" b="1" dirty="0">
                <a:solidFill>
                  <a:srgbClr val="E0D6DE"/>
                </a:solidFill>
                <a:latin typeface="Noto Sans TC" pitchFamily="34" charset="0"/>
                <a:ea typeface="Noto Sans TC" pitchFamily="34" charset="-122"/>
                <a:cs typeface="Noto Sans TC" pitchFamily="34" charset="-120"/>
              </a:rPr>
              <a:t>Dataset Details: The dataset comprises 45,211 instances and 16 attributes, capturing client demographics, campaign-related information, and previous campaign outcomes.</a:t>
            </a:r>
            <a:endParaRPr lang="en-US" sz="1636" dirty="0"/>
          </a:p>
        </p:txBody>
      </p:sp>
      <p:sp>
        <p:nvSpPr>
          <p:cNvPr id="6" name="Text 3"/>
          <p:cNvSpPr/>
          <p:nvPr/>
        </p:nvSpPr>
        <p:spPr>
          <a:xfrm>
            <a:off x="3045500" y="3235285"/>
            <a:ext cx="4016335" cy="3115866"/>
          </a:xfrm>
          <a:prstGeom prst="rect">
            <a:avLst/>
          </a:prstGeom>
          <a:noFill/>
          <a:ln/>
        </p:spPr>
        <p:txBody>
          <a:bodyPr wrap="square" rtlCol="0" anchor="t"/>
          <a:lstStyle/>
          <a:p>
            <a:pPr algn="l" lvl="1" marL="685800" indent="-342900">
              <a:lnSpc>
                <a:spcPts val="2454"/>
              </a:lnSpc>
              <a:buSzPct val="100000"/>
              <a:buChar char="•"/>
            </a:pPr>
            <a:r>
              <a:rPr lang="en-US" sz="1636" b="1" dirty="0">
                <a:solidFill>
                  <a:srgbClr val="E0D6DE"/>
                </a:solidFill>
                <a:latin typeface="Noto Sans TC" pitchFamily="34" charset="0"/>
                <a:ea typeface="Noto Sans TC" pitchFamily="34" charset="-122"/>
                <a:cs typeface="Noto Sans TC" pitchFamily="34" charset="-120"/>
              </a:rPr>
              <a:t>Independent Variables: Age, Job, Marital status, Education, Default, Balance, Housing loan, Personal loan, Contact type, Day of week, Month, Duration of last contact, Number of contacts performed during this campaign, Days since the client was last contacted from a previous campaign, Outcome of the previous campaign.</a:t>
            </a:r>
            <a:endParaRPr lang="en-US" sz="1636" dirty="0"/>
          </a:p>
        </p:txBody>
      </p:sp>
      <p:sp>
        <p:nvSpPr>
          <p:cNvPr id="7" name="Text 4"/>
          <p:cNvSpPr/>
          <p:nvPr/>
        </p:nvSpPr>
        <p:spPr>
          <a:xfrm>
            <a:off x="2380655" y="6538079"/>
            <a:ext cx="4681180" cy="934760"/>
          </a:xfrm>
          <a:prstGeom prst="rect">
            <a:avLst/>
          </a:prstGeom>
          <a:noFill/>
          <a:ln/>
        </p:spPr>
        <p:txBody>
          <a:bodyPr wrap="square" rtlCol="0" anchor="t"/>
          <a:lstStyle/>
          <a:p>
            <a:pPr indent="0" marL="0">
              <a:lnSpc>
                <a:spcPts val="2454"/>
              </a:lnSpc>
              <a:buNone/>
            </a:pPr>
            <a:r>
              <a:rPr lang="en-US" sz="1636" b="1" dirty="0">
                <a:solidFill>
                  <a:srgbClr val="E0D6DE"/>
                </a:solidFill>
                <a:latin typeface="Noto Sans TC" pitchFamily="34" charset="0"/>
                <a:ea typeface="Noto Sans TC" pitchFamily="34" charset="-122"/>
                <a:cs typeface="Noto Sans TC" pitchFamily="34" charset="-120"/>
              </a:rPr>
              <a:t>Dependent Variable:</a:t>
            </a:r>
            <a:pPr indent="0" marL="0">
              <a:lnSpc>
                <a:spcPts val="2454"/>
              </a:lnSpc>
              <a:buNone/>
            </a:pPr>
            <a:r>
              <a:rPr lang="en-US" sz="1636" dirty="0">
                <a:solidFill>
                  <a:srgbClr val="E0D6DE"/>
                </a:solidFill>
                <a:latin typeface="Noto Sans TC" pitchFamily="34" charset="0"/>
                <a:ea typeface="Noto Sans TC" pitchFamily="34" charset="-122"/>
                <a:cs typeface="Noto Sans TC" pitchFamily="34" charset="-120"/>
              </a:rPr>
              <a:t> Whether the client has subscribed to a term deposit (binary: 'yes' or 'no').</a:t>
            </a:r>
            <a:endParaRPr lang="en-US" sz="1636" dirty="0"/>
          </a:p>
        </p:txBody>
      </p:sp>
      <p:pic>
        <p:nvPicPr>
          <p:cNvPr id="8" name="Image 1" descr="preencoded.png">    </p:cNvPr>
          <p:cNvPicPr>
            <a:picLocks noChangeAspect="1"/>
          </p:cNvPicPr>
          <p:nvPr/>
        </p:nvPicPr>
        <p:blipFill>
          <a:blip r:embed="rId2"/>
          <a:stretch>
            <a:fillRect/>
          </a:stretch>
        </p:blipFill>
        <p:spPr>
          <a:xfrm>
            <a:off x="7576185" y="3028950"/>
            <a:ext cx="4681180" cy="2635329"/>
          </a:xfrm>
          <a:prstGeom prst="rect">
            <a:avLst/>
          </a:prstGeom>
        </p:spPr>
      </p:pic>
      <p:sp>
        <p:nvSpPr>
          <p:cNvPr id="9" name="Text 5"/>
          <p:cNvSpPr/>
          <p:nvPr/>
        </p:nvSpPr>
        <p:spPr>
          <a:xfrm>
            <a:off x="7576185" y="5897999"/>
            <a:ext cx="4681180" cy="311587"/>
          </a:xfrm>
          <a:prstGeom prst="rect">
            <a:avLst/>
          </a:prstGeom>
          <a:noFill/>
          <a:ln/>
        </p:spPr>
        <p:txBody>
          <a:bodyPr wrap="none" rtlCol="0" anchor="t"/>
          <a:lstStyle/>
          <a:p>
            <a:pPr indent="0" marL="0">
              <a:lnSpc>
                <a:spcPts val="2454"/>
              </a:lnSpc>
              <a:buNone/>
            </a:pPr>
            <a:endParaRPr lang="en-US" sz="1636"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843087"/>
            <a:ext cx="5558195" cy="694373"/>
          </a:xfrm>
          <a:prstGeom prst="rect">
            <a:avLst/>
          </a:prstGeom>
          <a:noFill/>
          <a:ln/>
        </p:spPr>
        <p:txBody>
          <a:bodyPr wrap="none" rtlCol="0" anchor="t"/>
          <a:lstStyle/>
          <a:p>
            <a:pPr indent="0" marL="0">
              <a:lnSpc>
                <a:spcPts val="5468"/>
              </a:lnSpc>
              <a:buNone/>
            </a:pPr>
            <a:r>
              <a:rPr lang="en-US" sz="4374" dirty="0">
                <a:solidFill>
                  <a:srgbClr val="B380FF"/>
                </a:solidFill>
                <a:latin typeface="Sora" pitchFamily="34" charset="0"/>
                <a:ea typeface="Sora" pitchFamily="34" charset="-122"/>
                <a:cs typeface="Sora" pitchFamily="34" charset="-120"/>
              </a:rPr>
              <a:t>Data Preprocessing</a:t>
            </a:r>
            <a:endParaRPr lang="en-US" sz="4374" dirty="0"/>
          </a:p>
        </p:txBody>
      </p:sp>
      <p:sp>
        <p:nvSpPr>
          <p:cNvPr id="5" name="Shape 2"/>
          <p:cNvSpPr/>
          <p:nvPr/>
        </p:nvSpPr>
        <p:spPr>
          <a:xfrm>
            <a:off x="2037993" y="2981801"/>
            <a:ext cx="5166122" cy="1591270"/>
          </a:xfrm>
          <a:prstGeom prst="roundRect">
            <a:avLst>
              <a:gd name="adj" fmla="val 4189"/>
            </a:avLst>
          </a:prstGeom>
          <a:solidFill>
            <a:srgbClr val="1A1A21"/>
          </a:solidFill>
          <a:ln/>
        </p:spPr>
      </p:sp>
      <p:sp>
        <p:nvSpPr>
          <p:cNvPr id="6" name="Text 3"/>
          <p:cNvSpPr/>
          <p:nvPr/>
        </p:nvSpPr>
        <p:spPr>
          <a:xfrm>
            <a:off x="2260163" y="3203972"/>
            <a:ext cx="2777490"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Missing Values</a:t>
            </a:r>
            <a:endParaRPr lang="en-US" sz="2187" dirty="0"/>
          </a:p>
        </p:txBody>
      </p:sp>
      <p:sp>
        <p:nvSpPr>
          <p:cNvPr id="7" name="Text 4"/>
          <p:cNvSpPr/>
          <p:nvPr/>
        </p:nvSpPr>
        <p:spPr>
          <a:xfrm>
            <a:off x="2260163" y="3684389"/>
            <a:ext cx="4721781"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Filled in using mode for job, education, and contact columns.</a:t>
            </a:r>
            <a:endParaRPr lang="en-US" sz="1750" dirty="0"/>
          </a:p>
        </p:txBody>
      </p:sp>
      <p:sp>
        <p:nvSpPr>
          <p:cNvPr id="8" name="Shape 5"/>
          <p:cNvSpPr/>
          <p:nvPr/>
        </p:nvSpPr>
        <p:spPr>
          <a:xfrm>
            <a:off x="7426285" y="2981801"/>
            <a:ext cx="5166122" cy="1591270"/>
          </a:xfrm>
          <a:prstGeom prst="roundRect">
            <a:avLst>
              <a:gd name="adj" fmla="val 4189"/>
            </a:avLst>
          </a:prstGeom>
          <a:solidFill>
            <a:srgbClr val="1A1A21"/>
          </a:solidFill>
          <a:ln/>
        </p:spPr>
      </p:sp>
      <p:sp>
        <p:nvSpPr>
          <p:cNvPr id="9" name="Text 6"/>
          <p:cNvSpPr/>
          <p:nvPr/>
        </p:nvSpPr>
        <p:spPr>
          <a:xfrm>
            <a:off x="7648456" y="3203972"/>
            <a:ext cx="2777490"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Encoding</a:t>
            </a:r>
            <a:endParaRPr lang="en-US" sz="2187" dirty="0"/>
          </a:p>
        </p:txBody>
      </p:sp>
      <p:sp>
        <p:nvSpPr>
          <p:cNvPr id="10" name="Text 7"/>
          <p:cNvSpPr/>
          <p:nvPr/>
        </p:nvSpPr>
        <p:spPr>
          <a:xfrm>
            <a:off x="7648456" y="3684389"/>
            <a:ext cx="4721781"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Applied one-hot encoding to categorical variables.</a:t>
            </a:r>
            <a:endParaRPr lang="en-US" sz="1750" dirty="0"/>
          </a:p>
        </p:txBody>
      </p:sp>
      <p:sp>
        <p:nvSpPr>
          <p:cNvPr id="11" name="Shape 8"/>
          <p:cNvSpPr/>
          <p:nvPr/>
        </p:nvSpPr>
        <p:spPr>
          <a:xfrm>
            <a:off x="2037993" y="4795242"/>
            <a:ext cx="5166122" cy="1591270"/>
          </a:xfrm>
          <a:prstGeom prst="roundRect">
            <a:avLst>
              <a:gd name="adj" fmla="val 4189"/>
            </a:avLst>
          </a:prstGeom>
          <a:solidFill>
            <a:srgbClr val="1A1A21"/>
          </a:solidFill>
          <a:ln/>
        </p:spPr>
      </p:sp>
      <p:sp>
        <p:nvSpPr>
          <p:cNvPr id="12" name="Text 9"/>
          <p:cNvSpPr/>
          <p:nvPr/>
        </p:nvSpPr>
        <p:spPr>
          <a:xfrm>
            <a:off x="2260163" y="5017413"/>
            <a:ext cx="2777490"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Scaling</a:t>
            </a:r>
            <a:endParaRPr lang="en-US" sz="2187" dirty="0"/>
          </a:p>
        </p:txBody>
      </p:sp>
      <p:sp>
        <p:nvSpPr>
          <p:cNvPr id="13" name="Text 10"/>
          <p:cNvSpPr/>
          <p:nvPr/>
        </p:nvSpPr>
        <p:spPr>
          <a:xfrm>
            <a:off x="2260163" y="5497830"/>
            <a:ext cx="4721781" cy="666512"/>
          </a:xfrm>
          <a:prstGeom prst="rect">
            <a:avLst/>
          </a:prstGeom>
          <a:noFill/>
          <a:ln/>
        </p:spPr>
        <p:txBody>
          <a:bodyPr wrap="squar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Standardized the dataset using StandardScaler.</a:t>
            </a:r>
            <a:endParaRPr lang="en-US" sz="1750" dirty="0"/>
          </a:p>
        </p:txBody>
      </p:sp>
      <p:sp>
        <p:nvSpPr>
          <p:cNvPr id="14" name="Shape 11"/>
          <p:cNvSpPr/>
          <p:nvPr/>
        </p:nvSpPr>
        <p:spPr>
          <a:xfrm>
            <a:off x="7426285" y="4795242"/>
            <a:ext cx="5166122" cy="1591270"/>
          </a:xfrm>
          <a:prstGeom prst="roundRect">
            <a:avLst>
              <a:gd name="adj" fmla="val 4189"/>
            </a:avLst>
          </a:prstGeom>
          <a:solidFill>
            <a:srgbClr val="1A1A21"/>
          </a:solidFill>
          <a:ln/>
        </p:spPr>
      </p:sp>
      <p:sp>
        <p:nvSpPr>
          <p:cNvPr id="15" name="Text 12"/>
          <p:cNvSpPr/>
          <p:nvPr/>
        </p:nvSpPr>
        <p:spPr>
          <a:xfrm>
            <a:off x="7648456" y="5017413"/>
            <a:ext cx="2777490" cy="347186"/>
          </a:xfrm>
          <a:prstGeom prst="rect">
            <a:avLst/>
          </a:prstGeom>
          <a:noFill/>
          <a:ln/>
        </p:spPr>
        <p:txBody>
          <a:bodyPr wrap="none" rtlCol="0" anchor="t"/>
          <a:lstStyle/>
          <a:p>
            <a:pPr indent="0" marL="0">
              <a:lnSpc>
                <a:spcPts val="2734"/>
              </a:lnSpc>
              <a:buNone/>
            </a:pPr>
            <a:r>
              <a:rPr lang="en-US" sz="2187" dirty="0">
                <a:solidFill>
                  <a:srgbClr val="B380FF"/>
                </a:solidFill>
                <a:latin typeface="Sora" pitchFamily="34" charset="0"/>
                <a:ea typeface="Sora" pitchFamily="34" charset="-122"/>
                <a:cs typeface="Sora" pitchFamily="34" charset="-120"/>
              </a:rPr>
              <a:t>Balancing</a:t>
            </a:r>
            <a:endParaRPr lang="en-US" sz="2187" dirty="0"/>
          </a:p>
        </p:txBody>
      </p:sp>
      <p:sp>
        <p:nvSpPr>
          <p:cNvPr id="16" name="Text 13"/>
          <p:cNvSpPr/>
          <p:nvPr/>
        </p:nvSpPr>
        <p:spPr>
          <a:xfrm>
            <a:off x="7648456" y="5497830"/>
            <a:ext cx="4721781" cy="333256"/>
          </a:xfrm>
          <a:prstGeom prst="rect">
            <a:avLst/>
          </a:prstGeom>
          <a:noFill/>
          <a:ln/>
        </p:spPr>
        <p:txBody>
          <a:bodyPr wrap="none" rtlCol="0" anchor="t"/>
          <a:lstStyle/>
          <a:p>
            <a:pPr indent="0" marL="0">
              <a:lnSpc>
                <a:spcPts val="2624"/>
              </a:lnSpc>
              <a:buNone/>
            </a:pPr>
            <a:r>
              <a:rPr lang="en-US" sz="1750" dirty="0">
                <a:solidFill>
                  <a:srgbClr val="E0D6DE"/>
                </a:solidFill>
                <a:latin typeface="Noto Sans TC" pitchFamily="34" charset="0"/>
                <a:ea typeface="Noto Sans TC" pitchFamily="34" charset="-122"/>
                <a:cs typeface="Noto Sans TC" pitchFamily="34" charset="-120"/>
              </a:rPr>
              <a:t>Used SMOTE to balance the training set.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79487"/>
          </a:xfrm>
          <a:prstGeom prst="rect">
            <a:avLst/>
          </a:prstGeom>
          <a:solidFill>
            <a:srgbClr val="07070C"/>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b="1" dirty="0">
                <a:solidFill>
                  <a:srgbClr val="B380FF"/>
                </a:solidFill>
                <a:latin typeface="Sora" pitchFamily="34" charset="0"/>
                <a:ea typeface="Sora" pitchFamily="34" charset="-122"/>
                <a:cs typeface="Sora" pitchFamily="34" charset="-120"/>
              </a:rPr>
              <a:t>Visualizations After Data preprocessing</a:t>
            </a:r>
            <a:endParaRPr lang="en-US" sz="3062" dirty="0"/>
          </a:p>
        </p:txBody>
      </p:sp>
      <p:sp>
        <p:nvSpPr>
          <p:cNvPr id="5" name="Text 2"/>
          <p:cNvSpPr/>
          <p:nvPr/>
        </p:nvSpPr>
        <p:spPr>
          <a:xfrm>
            <a:off x="3621167" y="1710690"/>
            <a:ext cx="7388066" cy="233243"/>
          </a:xfrm>
          <a:prstGeom prst="rect">
            <a:avLst/>
          </a:prstGeom>
          <a:noFill/>
          <a:ln/>
        </p:spPr>
        <p:txBody>
          <a:bodyPr wrap="none" rtlCol="0" anchor="t"/>
          <a:lstStyle/>
          <a:p>
            <a:pPr indent="0" marL="0">
              <a:lnSpc>
                <a:spcPts val="1837"/>
              </a:lnSpc>
              <a:buNone/>
            </a:pPr>
            <a:r>
              <a:rPr lang="en-US" sz="1225" b="1" dirty="0">
                <a:solidFill>
                  <a:srgbClr val="B380FF"/>
                </a:solidFill>
                <a:latin typeface="Noto Sans TC" pitchFamily="34" charset="0"/>
                <a:ea typeface="Noto Sans TC" pitchFamily="34" charset="-122"/>
                <a:cs typeface="Noto Sans TC" pitchFamily="34" charset="-120"/>
              </a:rPr>
              <a:t>Distribution Analysis</a:t>
            </a:r>
            <a:endParaRPr lang="en-US" sz="1225" dirty="0"/>
          </a:p>
        </p:txBody>
      </p:sp>
      <p:sp>
        <p:nvSpPr>
          <p:cNvPr id="6" name="Text 3"/>
          <p:cNvSpPr/>
          <p:nvPr/>
        </p:nvSpPr>
        <p:spPr>
          <a:xfrm>
            <a:off x="3621167" y="2118836"/>
            <a:ext cx="7388066" cy="233243"/>
          </a:xfrm>
          <a:prstGeom prst="rect">
            <a:avLst/>
          </a:prstGeom>
          <a:noFill/>
          <a:ln/>
        </p:spPr>
        <p:txBody>
          <a:bodyPr wrap="none" rtlCol="0" anchor="t"/>
          <a:lstStyle/>
          <a:p>
            <a:pPr indent="0" marL="0">
              <a:lnSpc>
                <a:spcPts val="1837"/>
              </a:lnSpc>
              <a:buNone/>
            </a:pPr>
            <a:r>
              <a:rPr lang="en-US" sz="1225" b="1" dirty="0">
                <a:solidFill>
                  <a:srgbClr val="E0D6DE"/>
                </a:solidFill>
                <a:latin typeface="Noto Sans TC" pitchFamily="34" charset="0"/>
                <a:ea typeface="Noto Sans TC" pitchFamily="34" charset="-122"/>
                <a:cs typeface="Noto Sans TC" pitchFamily="34" charset="-120"/>
              </a:rPr>
              <a:t> Age Distribution</a:t>
            </a:r>
            <a:endParaRPr lang="en-US" sz="1225" dirty="0"/>
          </a:p>
        </p:txBody>
      </p:sp>
      <p:pic>
        <p:nvPicPr>
          <p:cNvPr id="7" name="Image 1" descr="preencoded.png">    </p:cNvPr>
          <p:cNvPicPr>
            <a:picLocks noChangeAspect="1"/>
          </p:cNvPicPr>
          <p:nvPr/>
        </p:nvPicPr>
        <p:blipFill>
          <a:blip r:embed="rId2"/>
          <a:stretch>
            <a:fillRect/>
          </a:stretch>
        </p:blipFill>
        <p:spPr>
          <a:xfrm>
            <a:off x="3621167" y="2526983"/>
            <a:ext cx="7080290" cy="4508540"/>
          </a:xfrm>
          <a:prstGeom prst="rect">
            <a:avLst/>
          </a:prstGeom>
        </p:spPr>
      </p:pic>
      <p:sp>
        <p:nvSpPr>
          <p:cNvPr id="8" name="Text 4"/>
          <p:cNvSpPr/>
          <p:nvPr/>
        </p:nvSpPr>
        <p:spPr>
          <a:xfrm>
            <a:off x="3621167" y="7210425"/>
            <a:ext cx="7388066" cy="233243"/>
          </a:xfrm>
          <a:prstGeom prst="rect">
            <a:avLst/>
          </a:prstGeom>
          <a:noFill/>
          <a:ln/>
        </p:spPr>
        <p:txBody>
          <a:bodyPr wrap="none" rtlCol="0" anchor="t"/>
          <a:lstStyle/>
          <a:p>
            <a:pPr indent="0" marL="0">
              <a:lnSpc>
                <a:spcPts val="1837"/>
              </a:lnSpc>
              <a:buNone/>
            </a:pPr>
            <a:endParaRPr lang="en-US" sz="1225" dirty="0"/>
          </a:p>
        </p:txBody>
      </p:sp>
      <p:sp>
        <p:nvSpPr>
          <p:cNvPr id="9" name="Text 5"/>
          <p:cNvSpPr/>
          <p:nvPr/>
        </p:nvSpPr>
        <p:spPr>
          <a:xfrm>
            <a:off x="3621167" y="7618571"/>
            <a:ext cx="7388066" cy="233243"/>
          </a:xfrm>
          <a:prstGeom prst="rect">
            <a:avLst/>
          </a:prstGeom>
          <a:noFill/>
          <a:ln/>
        </p:spPr>
        <p:txBody>
          <a:bodyPr wrap="none" rtlCol="0" anchor="t"/>
          <a:lstStyle/>
          <a:p>
            <a:pPr indent="0" marL="0">
              <a:lnSpc>
                <a:spcPts val="1837"/>
              </a:lnSpc>
              <a:buNone/>
            </a:pPr>
            <a:endParaRPr lang="en-US" sz="1225"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7070C"/>
          </a:solidFill>
          <a:ln/>
        </p:spPr>
      </p:sp>
      <p:sp>
        <p:nvSpPr>
          <p:cNvPr id="4" name="Text 1"/>
          <p:cNvSpPr/>
          <p:nvPr/>
        </p:nvSpPr>
        <p:spPr>
          <a:xfrm>
            <a:off x="2957870" y="504468"/>
            <a:ext cx="4862036" cy="573286"/>
          </a:xfrm>
          <a:prstGeom prst="rect">
            <a:avLst/>
          </a:prstGeom>
          <a:noFill/>
          <a:ln/>
        </p:spPr>
        <p:txBody>
          <a:bodyPr wrap="none" rtlCol="0" anchor="t"/>
          <a:lstStyle/>
          <a:p>
            <a:pPr indent="0" marL="0">
              <a:lnSpc>
                <a:spcPts val="4514"/>
              </a:lnSpc>
              <a:buNone/>
            </a:pPr>
            <a:r>
              <a:rPr lang="en-US" sz="3612" b="1" dirty="0">
                <a:solidFill>
                  <a:srgbClr val="B380FF"/>
                </a:solidFill>
                <a:latin typeface="Sora" pitchFamily="34" charset="0"/>
                <a:ea typeface="Sora" pitchFamily="34" charset="-122"/>
                <a:cs typeface="Sora" pitchFamily="34" charset="-120"/>
              </a:rPr>
              <a:t>Balance Distribution</a:t>
            </a:r>
            <a:endParaRPr lang="en-US" sz="3612" dirty="0"/>
          </a:p>
        </p:txBody>
      </p:sp>
      <p:pic>
        <p:nvPicPr>
          <p:cNvPr id="5" name="Image 1" descr="preencoded.png">    </p:cNvPr>
          <p:cNvPicPr>
            <a:picLocks noChangeAspect="1"/>
          </p:cNvPicPr>
          <p:nvPr/>
        </p:nvPicPr>
        <p:blipFill>
          <a:blip r:embed="rId2"/>
          <a:stretch>
            <a:fillRect/>
          </a:stretch>
        </p:blipFill>
        <p:spPr>
          <a:xfrm>
            <a:off x="2957870" y="1444585"/>
            <a:ext cx="8439150" cy="5318165"/>
          </a:xfrm>
          <a:prstGeom prst="rect">
            <a:avLst/>
          </a:prstGeom>
        </p:spPr>
      </p:pic>
      <p:sp>
        <p:nvSpPr>
          <p:cNvPr id="6" name="Text 2"/>
          <p:cNvSpPr/>
          <p:nvPr/>
        </p:nvSpPr>
        <p:spPr>
          <a:xfrm>
            <a:off x="2957870" y="6969085"/>
            <a:ext cx="8714661" cy="275153"/>
          </a:xfrm>
          <a:prstGeom prst="rect">
            <a:avLst/>
          </a:prstGeom>
          <a:noFill/>
          <a:ln/>
        </p:spPr>
        <p:txBody>
          <a:bodyPr wrap="none" rtlCol="0" anchor="t"/>
          <a:lstStyle/>
          <a:p>
            <a:pPr indent="0" marL="0">
              <a:lnSpc>
                <a:spcPts val="2167"/>
              </a:lnSpc>
              <a:buNone/>
            </a:pPr>
            <a:endParaRPr lang="en-US" sz="1445" dirty="0"/>
          </a:p>
        </p:txBody>
      </p:sp>
      <p:sp>
        <p:nvSpPr>
          <p:cNvPr id="7" name="Text 3"/>
          <p:cNvSpPr/>
          <p:nvPr/>
        </p:nvSpPr>
        <p:spPr>
          <a:xfrm>
            <a:off x="2957870" y="7450574"/>
            <a:ext cx="8714661" cy="275153"/>
          </a:xfrm>
          <a:prstGeom prst="rect">
            <a:avLst/>
          </a:prstGeom>
          <a:noFill/>
          <a:ln/>
        </p:spPr>
        <p:txBody>
          <a:bodyPr wrap="none" rtlCol="0" anchor="t"/>
          <a:lstStyle/>
          <a:p>
            <a:pPr indent="0" marL="0">
              <a:lnSpc>
                <a:spcPts val="2167"/>
              </a:lnSpc>
              <a:buNone/>
            </a:pPr>
            <a:endParaRPr lang="en-US" sz="144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689027" y="536972"/>
            <a:ext cx="6678573" cy="608648"/>
          </a:xfrm>
          <a:prstGeom prst="rect">
            <a:avLst/>
          </a:prstGeom>
          <a:noFill/>
          <a:ln/>
        </p:spPr>
        <p:txBody>
          <a:bodyPr wrap="none" rtlCol="0" anchor="t"/>
          <a:lstStyle/>
          <a:p>
            <a:pPr indent="0" marL="0">
              <a:lnSpc>
                <a:spcPts val="4793"/>
              </a:lnSpc>
              <a:buNone/>
            </a:pPr>
            <a:r>
              <a:rPr lang="en-US" sz="3834" b="1" dirty="0">
                <a:solidFill>
                  <a:srgbClr val="B380FF"/>
                </a:solidFill>
                <a:latin typeface="Sora" pitchFamily="34" charset="0"/>
                <a:ea typeface="Sora" pitchFamily="34" charset="-122"/>
                <a:cs typeface="Sora" pitchFamily="34" charset="-120"/>
              </a:rPr>
              <a:t>Marital Status Distribution</a:t>
            </a:r>
            <a:endParaRPr lang="en-US" sz="3834" dirty="0"/>
          </a:p>
        </p:txBody>
      </p:sp>
      <p:pic>
        <p:nvPicPr>
          <p:cNvPr id="5" name="Image 1" descr="preencoded.png">    </p:cNvPr>
          <p:cNvPicPr>
            <a:picLocks noChangeAspect="1"/>
          </p:cNvPicPr>
          <p:nvPr/>
        </p:nvPicPr>
        <p:blipFill>
          <a:blip r:embed="rId2"/>
          <a:stretch>
            <a:fillRect/>
          </a:stretch>
        </p:blipFill>
        <p:spPr>
          <a:xfrm>
            <a:off x="2689027" y="1535073"/>
            <a:ext cx="8959691" cy="5646182"/>
          </a:xfrm>
          <a:prstGeom prst="rect">
            <a:avLst/>
          </a:prstGeom>
        </p:spPr>
      </p:pic>
      <p:sp>
        <p:nvSpPr>
          <p:cNvPr id="6" name="Text 2"/>
          <p:cNvSpPr/>
          <p:nvPr/>
        </p:nvSpPr>
        <p:spPr>
          <a:xfrm>
            <a:off x="2689027" y="7400330"/>
            <a:ext cx="9252228" cy="292179"/>
          </a:xfrm>
          <a:prstGeom prst="rect">
            <a:avLst/>
          </a:prstGeom>
          <a:noFill/>
          <a:ln/>
        </p:spPr>
        <p:txBody>
          <a:bodyPr wrap="none" rtlCol="0" anchor="t"/>
          <a:lstStyle/>
          <a:p>
            <a:pPr indent="0" marL="0">
              <a:lnSpc>
                <a:spcPts val="2301"/>
              </a:lnSpc>
              <a:buNone/>
            </a:pPr>
            <a:endParaRPr lang="en-US" sz="153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689027" y="536972"/>
            <a:ext cx="4869537" cy="608648"/>
          </a:xfrm>
          <a:prstGeom prst="rect">
            <a:avLst/>
          </a:prstGeom>
          <a:noFill/>
          <a:ln/>
        </p:spPr>
        <p:txBody>
          <a:bodyPr wrap="none" rtlCol="0" anchor="t"/>
          <a:lstStyle/>
          <a:p>
            <a:pPr indent="0" marL="0">
              <a:lnSpc>
                <a:spcPts val="4793"/>
              </a:lnSpc>
              <a:buNone/>
            </a:pPr>
            <a:r>
              <a:rPr lang="en-US" sz="3834" b="1" dirty="0">
                <a:solidFill>
                  <a:srgbClr val="B380FF"/>
                </a:solidFill>
                <a:latin typeface="Sora" pitchFamily="34" charset="0"/>
                <a:ea typeface="Sora" pitchFamily="34" charset="-122"/>
                <a:cs typeface="Sora" pitchFamily="34" charset="-120"/>
              </a:rPr>
              <a:t>Job Distribution</a:t>
            </a:r>
            <a:endParaRPr lang="en-US" sz="3834" dirty="0"/>
          </a:p>
        </p:txBody>
      </p:sp>
      <p:pic>
        <p:nvPicPr>
          <p:cNvPr id="5" name="Image 1" descr="preencoded.png">    </p:cNvPr>
          <p:cNvPicPr>
            <a:picLocks noChangeAspect="1"/>
          </p:cNvPicPr>
          <p:nvPr/>
        </p:nvPicPr>
        <p:blipFill>
          <a:blip r:embed="rId2"/>
          <a:stretch>
            <a:fillRect/>
          </a:stretch>
        </p:blipFill>
        <p:spPr>
          <a:xfrm>
            <a:off x="2689027" y="1535073"/>
            <a:ext cx="8666798" cy="5646301"/>
          </a:xfrm>
          <a:prstGeom prst="rect">
            <a:avLst/>
          </a:prstGeom>
        </p:spPr>
      </p:pic>
      <p:sp>
        <p:nvSpPr>
          <p:cNvPr id="6" name="Text 2"/>
          <p:cNvSpPr/>
          <p:nvPr/>
        </p:nvSpPr>
        <p:spPr>
          <a:xfrm>
            <a:off x="2689027" y="7400449"/>
            <a:ext cx="9252228" cy="292179"/>
          </a:xfrm>
          <a:prstGeom prst="rect">
            <a:avLst/>
          </a:prstGeom>
          <a:noFill/>
          <a:ln/>
        </p:spPr>
        <p:txBody>
          <a:bodyPr wrap="none" rtlCol="0" anchor="t"/>
          <a:lstStyle/>
          <a:p>
            <a:pPr indent="0" marL="0">
              <a:lnSpc>
                <a:spcPts val="2301"/>
              </a:lnSpc>
              <a:buNone/>
            </a:pPr>
            <a:endParaRPr lang="en-US" sz="153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2024-06-11T17:17:33Z</dcterms:created>
  <dcterms:modified xsi:type="dcterms:W3CDTF">2024-06-11T17:17:33Z</dcterms:modified>
</cp:coreProperties>
</file>